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998" y="3318934"/>
            <a:ext cx="10803467" cy="31072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Denise Nicole Thomas RNBSN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Auburn University </a:t>
            </a:r>
            <a:b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 Practitioner Student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267" y="440267"/>
            <a:ext cx="10439399" cy="193886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Influenza: Is Pregnancy an Infection Risk?</a:t>
            </a:r>
          </a:p>
        </p:txBody>
      </p:sp>
    </p:spTree>
    <p:extLst>
      <p:ext uri="{BB962C8B-B14F-4D97-AF65-F5344CB8AC3E}">
        <p14:creationId xmlns:p14="http://schemas.microsoft.com/office/powerpoint/2010/main" val="21775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21467"/>
            <a:ext cx="10233800" cy="3755496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Pandemic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versus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Epidemic </a:t>
            </a:r>
          </a:p>
          <a:p>
            <a:pPr algn="ctr"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Pandemic Influenza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Pandemic occurs when:</a:t>
            </a:r>
          </a:p>
          <a:p>
            <a:pPr lvl="1"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influenza type-A virus emerges (antigenic shift)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-  no immunity in population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-  virus spreads efficiently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humans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-  results in worldwide outbreaks 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799" y="5630863"/>
            <a:ext cx="58420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Pandemics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91733"/>
            <a:ext cx="10233800" cy="514773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1889- Pandemic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1918- 1919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 pandemic (influenza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     virus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H1)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1957-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subtype H2N2 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1968-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1969 Hong Kong H2N2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1977-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Russian subtype H1N1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2009-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H1N1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2013- H3N2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267" y="3293534"/>
            <a:ext cx="2960158" cy="333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7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Epidemic Influenza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A or B influenza virus appearing in groups or clusters 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is not new virus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exposure prophylaxis available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C90043873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100" y="3589867"/>
            <a:ext cx="2514600" cy="283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5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Virus Vaccines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4" y="2206625"/>
            <a:ext cx="8077200" cy="4351338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influenza virus vaccine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Prepared annually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No live virus in vaccine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Injectable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2 doses for children with zero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prior influenza vaccination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33" y="2934230"/>
            <a:ext cx="3263899" cy="362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4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62" y="113211"/>
            <a:ext cx="11861075" cy="66751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virus vaccine (LAV)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weakened flu vaccine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Intranasal administration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to healthy individuals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administered to children under 2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old.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doses for children with zero prior influenza vaccination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for 2 years and younger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Thimerosol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free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548467"/>
            <a:ext cx="10233800" cy="3628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and Pregnancy</a:t>
            </a:r>
          </a:p>
          <a:p>
            <a:pPr algn="ctr"/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333" y="665690"/>
            <a:ext cx="10233800" cy="581130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flu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seasons-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4,300 women of child bearing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5 times more likely than post-partum patients to require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hospitalization-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Harvard Health, 2010)</a:t>
            </a:r>
          </a:p>
          <a:p>
            <a:pPr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1970’s-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flu seasons rates of medical visits for acute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disease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twice as high in pregnant vs. non-pregnant.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CDC,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2012)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133"/>
            <a:ext cx="10515600" cy="178646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Vaccines for Pregnant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108200"/>
            <a:ext cx="10498666" cy="40687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A &amp; B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(inactivated)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Tetanus/Diphtheria or T dap (2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3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trimester)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Meningococcal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Rabies</a:t>
            </a:r>
          </a:p>
          <a:p>
            <a:pPr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ACIP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Guidelines- February 2013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34" y="3953933"/>
            <a:ext cx="3689349" cy="27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246592"/>
            <a:ext cx="10515600" cy="286067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does pregnancy appear to increase risk of influenza complications?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3378201"/>
            <a:ext cx="9912067" cy="29633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&amp; hormonal changes associated with pregnancy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lung capacity 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cardiovascular system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917" y="4504267"/>
            <a:ext cx="28575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of Presentation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3600" y="1808691"/>
            <a:ext cx="7363600" cy="4351338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impact pregnancy has on influenza infection risk/complications</a:t>
            </a:r>
          </a:p>
          <a:p>
            <a:pPr>
              <a:defRPr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prevention and control strategies for influenza in pregnant population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867" y="2295260"/>
            <a:ext cx="3445933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668867"/>
            <a:ext cx="10930467" cy="5550429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Altered immune response due to pregnancy---shift away from cell mediated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immunity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for women 37-42 weeks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gestation=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fold compared to women one to six months post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partum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Greatest risk in 3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trimester!!!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33" y="3860800"/>
            <a:ext cx="4038600" cy="28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Antiviral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867" y="2113492"/>
            <a:ext cx="8102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anti-viral treatment immediately if influenza suspected.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Antivirals MOST effective when given within 48 hours of symptoms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start ASAP even if beyond 48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1" y="1811867"/>
            <a:ext cx="3088216" cy="435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1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Prophylaxis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0"/>
            <a:ext cx="10233800" cy="410263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evidence of adverse effects of antiviral use (Tamiflu) in pregnant female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to treat than risk increased illness in pregnant female.</a:t>
            </a:r>
          </a:p>
          <a:p>
            <a:pPr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CDC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933" y="4343400"/>
            <a:ext cx="3953934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and the Neonate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769533"/>
            <a:ext cx="10888133" cy="46397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 vaccine risk to infants quite low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studies show vaccine protects mother and infant  (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does not appear to pass through placenta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Neonatal problems associated with maternal inflammatory process &amp; fever (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J Dev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Neuroscience- 2013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MC9000788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200" y="220134"/>
            <a:ext cx="1574800" cy="223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9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999"/>
            <a:ext cx="10515600" cy="169333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H1N1 Influenza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99733"/>
            <a:ext cx="9652000" cy="45466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new cases declined with vaccine, prevention strategies and post- exposure management.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99% of serotype Influenza type A were H1N1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H1N1 vaccine supply started below expected level but increased mid-season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533" y="2810933"/>
            <a:ext cx="262255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Learned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473200"/>
            <a:ext cx="10075333" cy="53170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surveillance did not reveal unusual adverse effects associated with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</a:t>
            </a:r>
          </a:p>
          <a:p>
            <a:pPr marL="0" indent="0">
              <a:buNone/>
              <a:defRPr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deaths from H1N1 in otherwise healthy children associated with co-infection with bacteria, usually Staphylococcus or  Pneumococcal pneumonia.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517" y="2125133"/>
            <a:ext cx="2857500" cy="252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380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2012-2013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 Vaccine Recommendation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067" y="2167467"/>
            <a:ext cx="8729133" cy="4555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Recommends 6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older (previously 19-49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old.)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dose (under 8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 old)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# vaccine doses received in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2012-2013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includes 2 A viruses and one B virus.  (H1N1 included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  <a:defRPr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CDC, 2013)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7" y="2921000"/>
            <a:ext cx="2857500" cy="33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533"/>
            <a:ext cx="10828867" cy="465666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is a seasonal viral infection that affect males and females, young &amp; old, pregnant and non pregnant</a:t>
            </a: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en-US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vaccine should be taken by all eligible </a:t>
            </a: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</a:p>
          <a:p>
            <a:pPr marL="0" indent="0">
              <a:buNone/>
              <a:defRPr/>
            </a:pPr>
            <a:endParaRPr lang="en-US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prevention/control policies including hand hygiene, including </a:t>
            </a: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pets</a:t>
            </a:r>
          </a:p>
          <a:p>
            <a:pPr marL="0" indent="0">
              <a:buNone/>
              <a:defRPr/>
            </a:pPr>
            <a:endParaRPr lang="en-US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close contact with </a:t>
            </a:r>
            <a:r>
              <a:rPr lang="en-US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infected</a:t>
            </a:r>
          </a:p>
          <a:p>
            <a:pPr marL="0" indent="0">
              <a:buNone/>
              <a:defRPr/>
            </a:pPr>
            <a:endParaRPr lang="en-US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 antivirals following exposure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50" y="4622800"/>
            <a:ext cx="28575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Influenza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600" y="1825625"/>
            <a:ext cx="7061200" cy="435133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 hygiene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Post-exposure prophylaxis for all exposed including pregnant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quarantine in epidemics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ER/MD office segregation sick/pregnant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9" y="1825625"/>
            <a:ext cx="3367616" cy="45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922867"/>
            <a:ext cx="10233800" cy="5254096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01" y="2497667"/>
            <a:ext cx="4055532" cy="38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3" y="1600200"/>
            <a:ext cx="10735733" cy="64346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Influenza?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6" y="2599266"/>
            <a:ext cx="7543801" cy="4348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very significant acute upper respiratory tract infection caused by influenza viruses.  Influenza can occur year round but usually occurs in winter and spring.   </a:t>
            </a:r>
          </a:p>
          <a:p>
            <a:pPr>
              <a:buNone/>
              <a:defRPr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" y="2167467"/>
            <a:ext cx="3479800" cy="41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Topic’s In 2013-2014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537" y="2968889"/>
            <a:ext cx="2857500" cy="280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517" y="2976032"/>
            <a:ext cx="2857500" cy="279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Pathology of Influenza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79132"/>
            <a:ext cx="11099800" cy="432646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attaches to and penetrates respiratory epithelial cells in trachea and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bronchi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replicates and destroys host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occur but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viremia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shed in respiratory secretions for 5-10 days, runs course in 2 weeks.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133" y="2861733"/>
            <a:ext cx="2700867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1701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of Influenza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599"/>
            <a:ext cx="8373533" cy="40433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onset of muscle aches, fatigue and high fever.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Also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cough, sore throat, headache, chills, nonproductive cough, conjunctivitis, runny nose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children, diarrhea and seizures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134" y="2218265"/>
            <a:ext cx="3048000" cy="41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3461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Close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99" y="1032933"/>
            <a:ext cx="11108267" cy="560493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contacts are defined as persons within approximately 6 feet (2 meters) or within the room or care area of a confirmed or probable H7N9 case patient for a prolonged period of time, or with direct contact with infectious secretions (such as being directly in the path of a sneeze) while the patient was likely to be infectious (beginning 1 day prior to onset of signs and/or symptoms and continuing until resolution of illness).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CDC – 2013-2014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66" y="4783668"/>
            <a:ext cx="2673351" cy="197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994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Transmission – Close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4" y="2404533"/>
            <a:ext cx="9211734" cy="377243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Coughing, sneezing into air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Inhaling infected air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Kissing or sharing handkerchiefs/tissues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eating utensils/sharing food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Touching contaminated smooth surfaces (door knobs, handles, telephones)</a:t>
            </a:r>
          </a:p>
          <a:p>
            <a:endParaRPr lang="en-US" dirty="0"/>
          </a:p>
        </p:txBody>
      </p:sp>
      <p:pic>
        <p:nvPicPr>
          <p:cNvPr id="4" name="Picture 3" descr="MC90013944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557" y="4388379"/>
            <a:ext cx="2681287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667" y="3312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Risk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65" y="2252133"/>
            <a:ext cx="8619067" cy="44497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 at high risk for complications secondary to influenza are those with: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None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disease, diabetes mellitus, chronic renal failure, cardiac disease, immunosuppressed, those in residential homes and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care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49" y="2252133"/>
            <a:ext cx="28575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Morbidity/Mortality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Annual influenza related hospitalizations = 226,000</a:t>
            </a: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Annual influenza associated deaths =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24,000/year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2006-2013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Annual influenza associated deaths =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36,000/year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(8,000 due to influenza associated pneumonia)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262</TotalTime>
  <Words>889</Words>
  <Application>Microsoft Office PowerPoint</Application>
  <PresentationFormat>Widescreen</PresentationFormat>
  <Paragraphs>143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Corbel</vt:lpstr>
      <vt:lpstr>Times New Roman</vt:lpstr>
      <vt:lpstr>Depth</vt:lpstr>
      <vt:lpstr>Denise Nicole Thomas RNBSN Auburn University  Nurse Practitioner Student</vt:lpstr>
      <vt:lpstr>Goals of Presentation</vt:lpstr>
      <vt:lpstr>What is Influenza?  </vt:lpstr>
      <vt:lpstr>Pathology of Influenza</vt:lpstr>
      <vt:lpstr>Signs and Symptoms of Influenza</vt:lpstr>
      <vt:lpstr>Definition of Close Contact</vt:lpstr>
      <vt:lpstr>Influenza Transmission – Close Contact</vt:lpstr>
      <vt:lpstr>High Risk Groups</vt:lpstr>
      <vt:lpstr>Morbidity/Mortality</vt:lpstr>
      <vt:lpstr>PowerPoint Presentation</vt:lpstr>
      <vt:lpstr>Pandemic Influenza</vt:lpstr>
      <vt:lpstr>Recent Pandemics</vt:lpstr>
      <vt:lpstr>Epidemic Influenza</vt:lpstr>
      <vt:lpstr>Influenza Virus Vaccines</vt:lpstr>
      <vt:lpstr>PowerPoint Presentation</vt:lpstr>
      <vt:lpstr>PowerPoint Presentation</vt:lpstr>
      <vt:lpstr>PowerPoint Presentation</vt:lpstr>
      <vt:lpstr>Routine Vaccines for Pregnant Patients</vt:lpstr>
      <vt:lpstr>Why does pregnancy appear to increase risk of influenza complications?</vt:lpstr>
      <vt:lpstr>PowerPoint Presentation</vt:lpstr>
      <vt:lpstr>Use of Antiviral</vt:lpstr>
      <vt:lpstr>Prophylaxis during Pregnancy</vt:lpstr>
      <vt:lpstr>Influenza and the Neonate</vt:lpstr>
      <vt:lpstr>2013 H1N1 Influenza Lessons Learned</vt:lpstr>
      <vt:lpstr>Lessons Learned cont’d.</vt:lpstr>
      <vt:lpstr>2012-2013 Seasonal Vaccine Recommendation Changes</vt:lpstr>
      <vt:lpstr>Conclusions</vt:lpstr>
      <vt:lpstr>Preventing Influenza</vt:lpstr>
      <vt:lpstr>PowerPoint Presentation</vt:lpstr>
      <vt:lpstr>Hot Topic’s In 2013-2014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Denise Nicole Thomas RNBSN Auburn University</dc:title>
  <dc:creator>Nicolethomas</dc:creator>
  <cp:lastModifiedBy>Nicolethomas</cp:lastModifiedBy>
  <cp:revision>23</cp:revision>
  <dcterms:created xsi:type="dcterms:W3CDTF">2013-11-15T21:52:54Z</dcterms:created>
  <dcterms:modified xsi:type="dcterms:W3CDTF">2013-11-16T02:20:56Z</dcterms:modified>
</cp:coreProperties>
</file>