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539B67A-0D8E-47FA-B88B-97ED49A6D93E}" type="datetimeFigureOut">
              <a:rPr lang="en-US" smtClean="0"/>
              <a:pPr/>
              <a:t>11/13/2012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60D7013-1DFC-4D0B-B257-0F182B71DE1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39B67A-0D8E-47FA-B88B-97ED49A6D93E}"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D7013-1DFC-4D0B-B257-0F182B71DE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39B67A-0D8E-47FA-B88B-97ED49A6D93E}"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D7013-1DFC-4D0B-B257-0F182B71DE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39B67A-0D8E-47FA-B88B-97ED49A6D93E}"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D7013-1DFC-4D0B-B257-0F182B71DE1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539B67A-0D8E-47FA-B88B-97ED49A6D93E}"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D7013-1DFC-4D0B-B257-0F182B71DE1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39B67A-0D8E-47FA-B88B-97ED49A6D93E}" type="datetimeFigureOut">
              <a:rPr lang="en-US" smtClean="0"/>
              <a:pPr/>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0D7013-1DFC-4D0B-B257-0F182B71DE1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539B67A-0D8E-47FA-B88B-97ED49A6D93E}" type="datetimeFigureOut">
              <a:rPr lang="en-US" smtClean="0"/>
              <a:pPr/>
              <a:t>11/13/2012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0D7013-1DFC-4D0B-B257-0F182B71DE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539B67A-0D8E-47FA-B88B-97ED49A6D93E}" type="datetimeFigureOut">
              <a:rPr lang="en-US" smtClean="0"/>
              <a:pPr/>
              <a:t>11/13/2012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0D7013-1DFC-4D0B-B257-0F182B71DE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39B67A-0D8E-47FA-B88B-97ED49A6D93E}" type="datetimeFigureOut">
              <a:rPr lang="en-US" smtClean="0"/>
              <a:pPr/>
              <a:t>11/13/2012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0D7013-1DFC-4D0B-B257-0F182B71DE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39B67A-0D8E-47FA-B88B-97ED49A6D93E}" type="datetimeFigureOut">
              <a:rPr lang="en-US" smtClean="0"/>
              <a:pPr/>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0D7013-1DFC-4D0B-B257-0F182B71DE1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39B67A-0D8E-47FA-B88B-97ED49A6D93E}" type="datetimeFigureOut">
              <a:rPr lang="en-US" smtClean="0"/>
              <a:pPr/>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60D7013-1DFC-4D0B-B257-0F182B71DE1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539B67A-0D8E-47FA-B88B-97ED49A6D93E}" type="datetimeFigureOut">
              <a:rPr lang="en-US" smtClean="0"/>
              <a:pPr/>
              <a:t>11/13/2012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60D7013-1DFC-4D0B-B257-0F182B71DE1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33400" y="228600"/>
            <a:ext cx="7851648" cy="3733800"/>
          </a:xfrm>
        </p:spPr>
        <p:txBody>
          <a:bodyPr>
            <a:noAutofit/>
          </a:bodyPr>
          <a:lstStyle/>
          <a:p>
            <a:pPr algn="ctr"/>
            <a:r>
              <a:rPr lang="en-US" sz="4400" dirty="0" smtClean="0">
                <a:latin typeface="Showcard Gothic" pitchFamily="82" charset="0"/>
              </a:rPr>
              <a:t>The Institutional Assessment For Change In A Policy/Procedure </a:t>
            </a:r>
            <a:br>
              <a:rPr lang="en-US" sz="4400" dirty="0" smtClean="0">
                <a:latin typeface="Showcard Gothic" pitchFamily="82" charset="0"/>
              </a:rPr>
            </a:br>
            <a:r>
              <a:rPr lang="en-US" sz="4400" dirty="0" smtClean="0"/>
              <a:t/>
            </a:r>
            <a:br>
              <a:rPr lang="en-US" sz="4400" dirty="0" smtClean="0"/>
            </a:br>
            <a:endParaRPr lang="en-US" sz="4400" dirty="0">
              <a:latin typeface="Impact" pitchFamily="34" charset="0"/>
            </a:endParaRPr>
          </a:p>
        </p:txBody>
      </p:sp>
      <p:sp>
        <p:nvSpPr>
          <p:cNvPr id="7" name="Subtitle 6"/>
          <p:cNvSpPr>
            <a:spLocks noGrp="1"/>
          </p:cNvSpPr>
          <p:nvPr>
            <p:ph type="subTitle" idx="1"/>
          </p:nvPr>
        </p:nvSpPr>
        <p:spPr>
          <a:xfrm>
            <a:off x="533400" y="3228536"/>
            <a:ext cx="7854696" cy="3248464"/>
          </a:xfrm>
        </p:spPr>
        <p:txBody>
          <a:bodyPr>
            <a:noAutofit/>
          </a:bodyPr>
          <a:lstStyle/>
          <a:p>
            <a:pPr algn="ctr"/>
            <a:r>
              <a:rPr lang="en-US" sz="4800" dirty="0" smtClean="0">
                <a:solidFill>
                  <a:schemeClr val="bg1">
                    <a:lumMod val="65000"/>
                    <a:lumOff val="35000"/>
                  </a:schemeClr>
                </a:solidFill>
                <a:latin typeface="Impact" pitchFamily="34" charset="0"/>
              </a:rPr>
              <a:t>Denise Nicole Thomas</a:t>
            </a:r>
          </a:p>
          <a:p>
            <a:pPr algn="ctr"/>
            <a:r>
              <a:rPr lang="en-US" sz="4800" dirty="0" smtClean="0">
                <a:solidFill>
                  <a:schemeClr val="bg1">
                    <a:lumMod val="65000"/>
                    <a:lumOff val="35000"/>
                  </a:schemeClr>
                </a:solidFill>
                <a:latin typeface="Impact" pitchFamily="34" charset="0"/>
              </a:rPr>
              <a:t>Dr. ALL </a:t>
            </a:r>
            <a:br>
              <a:rPr lang="en-US" sz="4800" dirty="0" smtClean="0">
                <a:solidFill>
                  <a:schemeClr val="bg1">
                    <a:lumMod val="65000"/>
                    <a:lumOff val="35000"/>
                  </a:schemeClr>
                </a:solidFill>
                <a:latin typeface="Impact" pitchFamily="34" charset="0"/>
              </a:rPr>
            </a:br>
            <a:r>
              <a:rPr lang="en-US" sz="4800" dirty="0" smtClean="0">
                <a:solidFill>
                  <a:schemeClr val="bg1">
                    <a:lumMod val="65000"/>
                    <a:lumOff val="35000"/>
                  </a:schemeClr>
                </a:solidFill>
                <a:latin typeface="Impact" pitchFamily="34" charset="0"/>
              </a:rPr>
              <a:t>Auburn University/Auburn Montgomery</a:t>
            </a:r>
            <a:endParaRPr lang="en-US" sz="4800" dirty="0">
              <a:solidFill>
                <a:schemeClr val="bg1">
                  <a:lumMod val="65000"/>
                  <a:lumOff val="35000"/>
                </a:schemeClr>
              </a:solidFill>
              <a:latin typeface="Impact"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581912"/>
          </a:xfrm>
        </p:spPr>
        <p:txBody>
          <a:bodyPr>
            <a:noAutofit/>
          </a:bodyPr>
          <a:lstStyle/>
          <a:p>
            <a:pPr algn="ctr"/>
            <a:r>
              <a:rPr lang="en-US" sz="5400" dirty="0" smtClean="0">
                <a:latin typeface="Showcard Gothic" pitchFamily="82" charset="0"/>
              </a:rPr>
              <a:t>Drivers Of The Project!</a:t>
            </a:r>
            <a:endParaRPr lang="en-US" sz="5400" dirty="0">
              <a:latin typeface="Showcard Gothic" pitchFamily="82" charset="0"/>
            </a:endParaRPr>
          </a:p>
        </p:txBody>
      </p:sp>
      <p:sp>
        <p:nvSpPr>
          <p:cNvPr id="3" name="Oval 2"/>
          <p:cNvSpPr/>
          <p:nvPr/>
        </p:nvSpPr>
        <p:spPr>
          <a:xfrm>
            <a:off x="152400" y="2514600"/>
            <a:ext cx="4267200" cy="388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sz="2000" b="1" dirty="0" smtClean="0"/>
              <a:t>The drivers of this project would be the staff members, departmental administration, middle departmental administration mention above in the stakeholder. </a:t>
            </a:r>
            <a:endParaRPr lang="en-US" sz="2000" b="1" dirty="0"/>
          </a:p>
        </p:txBody>
      </p:sp>
      <p:sp>
        <p:nvSpPr>
          <p:cNvPr id="4" name="Oval 3"/>
          <p:cNvSpPr/>
          <p:nvPr/>
        </p:nvSpPr>
        <p:spPr>
          <a:xfrm>
            <a:off x="4495800" y="2514600"/>
            <a:ext cx="4419600" cy="396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Cardiovascular Manager- Bridgett Santos BSRN</a:t>
            </a:r>
          </a:p>
          <a:p>
            <a:pPr algn="ctr"/>
            <a:r>
              <a:rPr lang="en-US" sz="2000" b="1" dirty="0" smtClean="0"/>
              <a:t>Catheterization Lab Manager- Toni Leslie RN</a:t>
            </a:r>
          </a:p>
          <a:p>
            <a:pPr algn="ctr"/>
            <a:r>
              <a:rPr lang="en-US" sz="2000" b="1" dirty="0" smtClean="0"/>
              <a:t>Patient Safety Officer- Carol Bell BSRN</a:t>
            </a:r>
          </a:p>
          <a:p>
            <a:pPr algn="ctr"/>
            <a:r>
              <a:rPr lang="en-US" sz="2000" b="1" dirty="0" smtClean="0"/>
              <a:t>Research Coordinator- Rhonda Dickinson BSRN </a:t>
            </a:r>
            <a:endParaRPr lang="en-US" sz="20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305800" cy="1447800"/>
          </a:xfrm>
        </p:spPr>
        <p:txBody>
          <a:bodyPr>
            <a:noAutofit/>
          </a:bodyPr>
          <a:lstStyle/>
          <a:p>
            <a:pPr algn="ctr"/>
            <a:r>
              <a:rPr lang="en-US" sz="5400" b="1" dirty="0" smtClean="0">
                <a:latin typeface="Showcard Gothic" pitchFamily="82" charset="0"/>
              </a:rPr>
              <a:t>Evaluation !</a:t>
            </a:r>
            <a:r>
              <a:rPr lang="en-US" sz="5400" dirty="0" smtClean="0">
                <a:latin typeface="Showcard Gothic" pitchFamily="82" charset="0"/>
              </a:rPr>
              <a:t/>
            </a:r>
            <a:br>
              <a:rPr lang="en-US" sz="5400" dirty="0" smtClean="0">
                <a:latin typeface="Showcard Gothic" pitchFamily="82" charset="0"/>
              </a:rPr>
            </a:br>
            <a:endParaRPr lang="en-US" sz="5400" dirty="0">
              <a:latin typeface="Showcard Gothic" pitchFamily="82" charset="0"/>
            </a:endParaRPr>
          </a:p>
        </p:txBody>
      </p:sp>
      <p:sp>
        <p:nvSpPr>
          <p:cNvPr id="3" name="TextBox 2"/>
          <p:cNvSpPr txBox="1"/>
          <p:nvPr/>
        </p:nvSpPr>
        <p:spPr>
          <a:xfrm>
            <a:off x="381000" y="1828800"/>
            <a:ext cx="3657600" cy="4401205"/>
          </a:xfrm>
          <a:prstGeom prst="rect">
            <a:avLst/>
          </a:prstGeom>
          <a:noFill/>
        </p:spPr>
        <p:txBody>
          <a:bodyPr wrap="square" rtlCol="0">
            <a:spAutoFit/>
          </a:bodyPr>
          <a:lstStyle/>
          <a:p>
            <a:pPr marL="233363" indent="-233363">
              <a:buFont typeface="Wingdings" pitchFamily="2" charset="2"/>
              <a:buChar char="q"/>
            </a:pPr>
            <a:r>
              <a:rPr lang="en-US" sz="2000" dirty="0" smtClean="0"/>
              <a:t>On the evaluation of the theory played out for this proposed project worked well.  </a:t>
            </a:r>
            <a:endParaRPr lang="en-US" sz="2000" dirty="0" smtClean="0"/>
          </a:p>
          <a:p>
            <a:pPr marL="233363" indent="-233363">
              <a:buFont typeface="Wingdings" pitchFamily="2" charset="2"/>
              <a:buChar char="q"/>
            </a:pPr>
            <a:r>
              <a:rPr lang="en-US" sz="2000" dirty="0" smtClean="0"/>
              <a:t>The </a:t>
            </a:r>
            <a:r>
              <a:rPr lang="en-US" sz="2000" dirty="0" smtClean="0"/>
              <a:t>educational, investment, interest for this project was adopted by the departmental administration, middle departmental administration, nursing staff and myself.  </a:t>
            </a:r>
            <a:endParaRPr lang="en-US" sz="2000" dirty="0" smtClean="0"/>
          </a:p>
          <a:p>
            <a:pPr marL="233363" indent="-233363">
              <a:buFont typeface="Wingdings" pitchFamily="2" charset="2"/>
              <a:buChar char="q"/>
            </a:pPr>
            <a:r>
              <a:rPr lang="en-US" sz="2000" dirty="0" smtClean="0"/>
              <a:t>The </a:t>
            </a:r>
            <a:r>
              <a:rPr lang="en-US" sz="2000" dirty="0" smtClean="0"/>
              <a:t>educational opportunity was like no other experience one has in the past. </a:t>
            </a:r>
            <a:endParaRPr lang="en-US" sz="2000" dirty="0">
              <a:solidFill>
                <a:schemeClr val="accent1">
                  <a:lumMod val="60000"/>
                  <a:lumOff val="40000"/>
                </a:schemeClr>
              </a:solidFill>
            </a:endParaRPr>
          </a:p>
        </p:txBody>
      </p:sp>
      <p:pic>
        <p:nvPicPr>
          <p:cNvPr id="22530" name="Picture 2" descr="http://cdn5.fotosearch.com/bthumb/CSP/CSP487/k4873320.jpg"/>
          <p:cNvPicPr>
            <a:picLocks noChangeAspect="1" noChangeArrowheads="1"/>
          </p:cNvPicPr>
          <p:nvPr/>
        </p:nvPicPr>
        <p:blipFill>
          <a:blip r:embed="rId2" cstate="print"/>
          <a:srcRect/>
          <a:stretch>
            <a:fillRect/>
          </a:stretch>
        </p:blipFill>
        <p:spPr bwMode="auto">
          <a:xfrm>
            <a:off x="4800600" y="3886200"/>
            <a:ext cx="4038600" cy="2667000"/>
          </a:xfrm>
          <a:prstGeom prst="rect">
            <a:avLst/>
          </a:prstGeom>
          <a:noFill/>
        </p:spPr>
      </p:pic>
      <p:sp>
        <p:nvSpPr>
          <p:cNvPr id="6" name="TextBox 5"/>
          <p:cNvSpPr txBox="1"/>
          <p:nvPr/>
        </p:nvSpPr>
        <p:spPr>
          <a:xfrm>
            <a:off x="3962400" y="1828800"/>
            <a:ext cx="4495800" cy="2015192"/>
          </a:xfrm>
          <a:prstGeom prst="rect">
            <a:avLst/>
          </a:prstGeom>
          <a:noFill/>
        </p:spPr>
        <p:txBody>
          <a:bodyPr wrap="square" rtlCol="0">
            <a:spAutoFit/>
          </a:bodyPr>
          <a:lstStyle/>
          <a:p>
            <a:pPr marL="233363" indent="-233363">
              <a:buFont typeface="Wingdings" pitchFamily="2" charset="2"/>
              <a:buChar char="q"/>
            </a:pPr>
            <a:r>
              <a:rPr lang="en-US" sz="2000" dirty="0" smtClean="0"/>
              <a:t>The proposed project worked well for the institutional change for policy but one could not see it go through. </a:t>
            </a:r>
            <a:endParaRPr lang="en-US" sz="2000" dirty="0" smtClean="0"/>
          </a:p>
          <a:p>
            <a:pPr marL="233363" indent="-233363">
              <a:buFont typeface="Wingdings" pitchFamily="2" charset="2"/>
              <a:buChar char="q"/>
            </a:pPr>
            <a:r>
              <a:rPr lang="en-US" sz="2000" dirty="0" smtClean="0"/>
              <a:t>Projects </a:t>
            </a:r>
            <a:r>
              <a:rPr lang="en-US" sz="2000" dirty="0" smtClean="0"/>
              <a:t>like this one could save the hospital thousands of dollars and reimbursement .</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886712"/>
          </a:xfrm>
        </p:spPr>
        <p:txBody>
          <a:bodyPr>
            <a:noAutofit/>
          </a:bodyPr>
          <a:lstStyle/>
          <a:p>
            <a:pPr algn="ctr"/>
            <a:r>
              <a:rPr lang="en-US" sz="6000" b="1" dirty="0" smtClean="0">
                <a:latin typeface="Showcard Gothic" pitchFamily="82" charset="0"/>
              </a:rPr>
              <a:t>Conclusion !</a:t>
            </a:r>
            <a:r>
              <a:rPr lang="en-US" sz="6000" dirty="0" smtClean="0">
                <a:latin typeface="Showcard Gothic" pitchFamily="82" charset="0"/>
              </a:rPr>
              <a:t/>
            </a:r>
            <a:br>
              <a:rPr lang="en-US" sz="6000" dirty="0" smtClean="0">
                <a:latin typeface="Showcard Gothic" pitchFamily="82" charset="0"/>
              </a:rPr>
            </a:br>
            <a:endParaRPr lang="en-US" sz="6000" dirty="0">
              <a:latin typeface="Showcard Gothic" pitchFamily="82" charset="0"/>
            </a:endParaRPr>
          </a:p>
        </p:txBody>
      </p:sp>
      <p:sp>
        <p:nvSpPr>
          <p:cNvPr id="3" name="TextBox 2"/>
          <p:cNvSpPr txBox="1"/>
          <p:nvPr/>
        </p:nvSpPr>
        <p:spPr>
          <a:xfrm>
            <a:off x="228600" y="1600200"/>
            <a:ext cx="2971800" cy="2585323"/>
          </a:xfrm>
          <a:prstGeom prst="rect">
            <a:avLst/>
          </a:prstGeom>
          <a:noFill/>
        </p:spPr>
        <p:txBody>
          <a:bodyPr wrap="square" rtlCol="0">
            <a:spAutoFit/>
          </a:bodyPr>
          <a:lstStyle/>
          <a:p>
            <a:pPr marL="169863" indent="-169863">
              <a:buFont typeface="Wingdings" pitchFamily="2" charset="2"/>
              <a:buChar char="ü"/>
            </a:pPr>
            <a:r>
              <a:rPr lang="en-US" dirty="0" smtClean="0"/>
              <a:t>One of the chosen theories in this project was to educate staff and to get the staff on board with myself to make it better to contract patient with urinary tract infection and do urinalysis for every patient. </a:t>
            </a:r>
            <a:endParaRPr lang="en-US" dirty="0"/>
          </a:p>
        </p:txBody>
      </p:sp>
      <p:sp>
        <p:nvSpPr>
          <p:cNvPr id="4" name="Down Arrow 3"/>
          <p:cNvSpPr/>
          <p:nvPr/>
        </p:nvSpPr>
        <p:spPr>
          <a:xfrm>
            <a:off x="1447800" y="3886200"/>
            <a:ext cx="381000" cy="609600"/>
          </a:xfrm>
          <a:prstGeom prst="down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578" name="Picture 2" descr="Stock Illustration - health education &#10;sign. fotosearch &#10;- search clipart, &#10;illustration posters, &#10;drawings and vector &#10;eps graphics images"/>
          <p:cNvPicPr>
            <a:picLocks noChangeAspect="1" noChangeArrowheads="1"/>
          </p:cNvPicPr>
          <p:nvPr/>
        </p:nvPicPr>
        <p:blipFill>
          <a:blip r:embed="rId2" cstate="print"/>
          <a:srcRect/>
          <a:stretch>
            <a:fillRect/>
          </a:stretch>
        </p:blipFill>
        <p:spPr bwMode="auto">
          <a:xfrm>
            <a:off x="152400" y="4572000"/>
            <a:ext cx="2667000" cy="2057400"/>
          </a:xfrm>
          <a:prstGeom prst="rect">
            <a:avLst/>
          </a:prstGeom>
          <a:noFill/>
        </p:spPr>
      </p:pic>
      <p:sp>
        <p:nvSpPr>
          <p:cNvPr id="7" name="Rectangle 6"/>
          <p:cNvSpPr/>
          <p:nvPr/>
        </p:nvSpPr>
        <p:spPr>
          <a:xfrm>
            <a:off x="762000" y="6324600"/>
            <a:ext cx="1600200" cy="3810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Educate !</a:t>
            </a:r>
            <a:endParaRPr lang="en-US" dirty="0">
              <a:solidFill>
                <a:schemeClr val="tx1"/>
              </a:solidFill>
            </a:endParaRPr>
          </a:p>
        </p:txBody>
      </p:sp>
      <p:sp>
        <p:nvSpPr>
          <p:cNvPr id="8" name="TextBox 7"/>
          <p:cNvSpPr txBox="1"/>
          <p:nvPr/>
        </p:nvSpPr>
        <p:spPr>
          <a:xfrm>
            <a:off x="3276600" y="1676400"/>
            <a:ext cx="2743200" cy="1477328"/>
          </a:xfrm>
          <a:prstGeom prst="rect">
            <a:avLst/>
          </a:prstGeom>
          <a:noFill/>
        </p:spPr>
        <p:txBody>
          <a:bodyPr wrap="square" rtlCol="0">
            <a:spAutoFit/>
          </a:bodyPr>
          <a:lstStyle/>
          <a:p>
            <a:pPr marL="169863" indent="-169863">
              <a:buFont typeface="Wingdings" pitchFamily="2" charset="2"/>
              <a:buChar char="ü"/>
            </a:pPr>
            <a:r>
              <a:rPr lang="en-US" dirty="0" smtClean="0"/>
              <a:t>The time frame for this project was not enough but one will still follow the progress of this project. </a:t>
            </a:r>
            <a:endParaRPr lang="en-US" dirty="0"/>
          </a:p>
        </p:txBody>
      </p:sp>
      <p:sp>
        <p:nvSpPr>
          <p:cNvPr id="9" name="Right Arrow 8"/>
          <p:cNvSpPr/>
          <p:nvPr/>
        </p:nvSpPr>
        <p:spPr>
          <a:xfrm>
            <a:off x="5943600" y="2133600"/>
            <a:ext cx="457200" cy="457200"/>
          </a:xfrm>
          <a:prstGeom prst="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580" name="Picture 4" descr="http://cdn5.fotosearch.com/bthumb/CSP/CSP314/k3144180.jpg"/>
          <p:cNvPicPr>
            <a:picLocks noChangeAspect="1" noChangeArrowheads="1"/>
          </p:cNvPicPr>
          <p:nvPr/>
        </p:nvPicPr>
        <p:blipFill>
          <a:blip r:embed="rId3" cstate="print"/>
          <a:srcRect/>
          <a:stretch>
            <a:fillRect/>
          </a:stretch>
        </p:blipFill>
        <p:spPr bwMode="auto">
          <a:xfrm>
            <a:off x="6553200" y="1600200"/>
            <a:ext cx="2362200" cy="2057400"/>
          </a:xfrm>
          <a:prstGeom prst="rect">
            <a:avLst/>
          </a:prstGeom>
          <a:noFill/>
        </p:spPr>
      </p:pic>
      <p:sp>
        <p:nvSpPr>
          <p:cNvPr id="11" name="TextBox 10"/>
          <p:cNvSpPr txBox="1"/>
          <p:nvPr/>
        </p:nvSpPr>
        <p:spPr>
          <a:xfrm>
            <a:off x="2819400" y="4038600"/>
            <a:ext cx="3200400" cy="2308324"/>
          </a:xfrm>
          <a:prstGeom prst="rect">
            <a:avLst/>
          </a:prstGeom>
          <a:noFill/>
        </p:spPr>
        <p:txBody>
          <a:bodyPr wrap="square" rtlCol="0">
            <a:spAutoFit/>
          </a:bodyPr>
          <a:lstStyle/>
          <a:p>
            <a:pPr marL="169863" indent="-169863">
              <a:buFont typeface="Wingdings" pitchFamily="2" charset="2"/>
              <a:buChar char="ü"/>
            </a:pPr>
            <a:r>
              <a:rPr lang="en-US" dirty="0" smtClean="0"/>
              <a:t>This project was presented to the chief administration board for approval one day in the near future for patient coming through the doors of the hospital and having routine procedures to all have urinalysis test done. </a:t>
            </a:r>
            <a:endParaRPr lang="en-US" dirty="0"/>
          </a:p>
        </p:txBody>
      </p:sp>
      <p:sp>
        <p:nvSpPr>
          <p:cNvPr id="14" name="Right Arrow 13"/>
          <p:cNvSpPr/>
          <p:nvPr/>
        </p:nvSpPr>
        <p:spPr>
          <a:xfrm>
            <a:off x="5638800" y="5638800"/>
            <a:ext cx="838200" cy="457200"/>
          </a:xfrm>
          <a:prstGeom prst="rightArrow">
            <a:avLst>
              <a:gd name="adj1" fmla="val 50000"/>
              <a:gd name="adj2" fmla="val 46639"/>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582" name="Picture 6" descr="http://cdn5.fotosearch.com/bthumb/CSP/CSP314/k3140581.jpg"/>
          <p:cNvPicPr>
            <a:picLocks noChangeAspect="1" noChangeArrowheads="1"/>
          </p:cNvPicPr>
          <p:nvPr/>
        </p:nvPicPr>
        <p:blipFill>
          <a:blip r:embed="rId4" cstate="print"/>
          <a:srcRect/>
          <a:stretch>
            <a:fillRect/>
          </a:stretch>
        </p:blipFill>
        <p:spPr bwMode="auto">
          <a:xfrm>
            <a:off x="6553200" y="4419600"/>
            <a:ext cx="2514600" cy="2209800"/>
          </a:xfrm>
          <a:prstGeom prst="rect">
            <a:avLst/>
          </a:prstGeom>
          <a:noFill/>
        </p:spPr>
      </p:pic>
      <p:cxnSp>
        <p:nvCxnSpPr>
          <p:cNvPr id="17" name="Straight Connector 16"/>
          <p:cNvCxnSpPr/>
          <p:nvPr/>
        </p:nvCxnSpPr>
        <p:spPr>
          <a:xfrm>
            <a:off x="6781800" y="5181600"/>
            <a:ext cx="99060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239000" y="4343400"/>
            <a:ext cx="1828800" cy="646331"/>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dirty="0" smtClean="0"/>
              <a:t>Administration October 26,2012</a:t>
            </a:r>
            <a:endParaRPr lang="en-US" dirty="0"/>
          </a:p>
        </p:txBody>
      </p:sp>
      <p:cxnSp>
        <p:nvCxnSpPr>
          <p:cNvPr id="23" name="Straight Connector 22"/>
          <p:cNvCxnSpPr/>
          <p:nvPr/>
        </p:nvCxnSpPr>
        <p:spPr>
          <a:xfrm flipV="1">
            <a:off x="6781800" y="4724400"/>
            <a:ext cx="381000" cy="76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05800" cy="1066800"/>
          </a:xfrm>
        </p:spPr>
        <p:txBody>
          <a:bodyPr>
            <a:normAutofit/>
          </a:bodyPr>
          <a:lstStyle/>
          <a:p>
            <a:pPr algn="ctr"/>
            <a:r>
              <a:rPr lang="en-US" sz="6000" dirty="0" smtClean="0">
                <a:latin typeface="Showcard Gothic" pitchFamily="82" charset="0"/>
              </a:rPr>
              <a:t>Questions ??</a:t>
            </a:r>
            <a:endParaRPr lang="en-US" sz="6000" dirty="0">
              <a:latin typeface="Showcard Gothic" pitchFamily="82" charset="0"/>
            </a:endParaRPr>
          </a:p>
        </p:txBody>
      </p:sp>
      <p:sp>
        <p:nvSpPr>
          <p:cNvPr id="3" name="TextBox 2"/>
          <p:cNvSpPr txBox="1"/>
          <p:nvPr/>
        </p:nvSpPr>
        <p:spPr>
          <a:xfrm>
            <a:off x="685800" y="1981200"/>
            <a:ext cx="7696200" cy="523220"/>
          </a:xfrm>
          <a:prstGeom prst="rect">
            <a:avLst/>
          </a:prstGeom>
          <a:noFill/>
        </p:spPr>
        <p:txBody>
          <a:bodyPr wrap="square" rtlCol="0">
            <a:spAutoFit/>
          </a:bodyPr>
          <a:lstStyle/>
          <a:p>
            <a:r>
              <a:rPr lang="en-US" sz="2800" dirty="0" smtClean="0">
                <a:latin typeface="Showcard Gothic" pitchFamily="82" charset="0"/>
              </a:rPr>
              <a:t>Do you have any question at this time ?</a:t>
            </a:r>
            <a:endParaRPr lang="en-US" sz="2800" dirty="0">
              <a:latin typeface="Showcard Gothic" pitchFamily="82" charset="0"/>
            </a:endParaRPr>
          </a:p>
        </p:txBody>
      </p:sp>
      <p:pic>
        <p:nvPicPr>
          <p:cNvPr id="25602" name="Picture 2" descr="http://cdn6.fotosearch.com/bthumb/CSP/CSP871/k8716082.jpg"/>
          <p:cNvPicPr>
            <a:picLocks noChangeAspect="1" noChangeArrowheads="1"/>
          </p:cNvPicPr>
          <p:nvPr/>
        </p:nvPicPr>
        <p:blipFill>
          <a:blip r:embed="rId2" cstate="print"/>
          <a:srcRect/>
          <a:stretch>
            <a:fillRect/>
          </a:stretch>
        </p:blipFill>
        <p:spPr bwMode="auto">
          <a:xfrm>
            <a:off x="2895600" y="2743200"/>
            <a:ext cx="3505200" cy="3505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52400" y="579425"/>
            <a:ext cx="8839200" cy="61261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ea typeface="Calibri" pitchFamily="34" charset="0"/>
                <a:cs typeface="Times New Roman" pitchFamily="18" charset="0"/>
              </a:rPr>
              <a:t>References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ea typeface="Calibri" pitchFamily="34" charset="0"/>
                <a:cs typeface="Times New Roman" pitchFamily="18" charset="0"/>
              </a:rPr>
              <a:t>Adukauskiene, D., Cicinskaite, I., Vitauskiene, A., Macas, A., 	Tamosiunas, R., &amp; Kinderyte, A. (2006). Hospital-acquired 	urinary tract infection. </a:t>
            </a:r>
            <a:r>
              <a:rPr kumimoji="0" lang="en-US" sz="2200" b="0" i="1" u="none" strike="noStrike" cap="none" normalizeH="0" baseline="0" dirty="0" smtClean="0">
                <a:ln>
                  <a:noFill/>
                </a:ln>
                <a:solidFill>
                  <a:schemeClr val="tx1"/>
                </a:solidFill>
                <a:effectLst/>
                <a:ea typeface="Calibri" pitchFamily="34" charset="0"/>
                <a:cs typeface="Times New Roman" pitchFamily="18" charset="0"/>
              </a:rPr>
              <a:t>The Medicina(Kaunas, Lithuania), 	42</a:t>
            </a:r>
            <a:r>
              <a:rPr kumimoji="0" lang="en-US" sz="2200" b="0" i="0" u="none" strike="noStrike" cap="none" normalizeH="0" baseline="0" dirty="0" smtClean="0">
                <a:ln>
                  <a:noFill/>
                </a:ln>
                <a:solidFill>
                  <a:schemeClr val="tx1"/>
                </a:solidFill>
                <a:effectLst/>
                <a:ea typeface="Calibri" pitchFamily="34" charset="0"/>
                <a:cs typeface="Times New Roman" pitchFamily="18" charset="0"/>
              </a:rPr>
              <a:t>(12), 957-964.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ea typeface="Calibri" pitchFamily="34" charset="0"/>
                <a:cs typeface="Times New Roman" pitchFamily="18" charset="0"/>
              </a:rPr>
              <a:t>                                                                                                                                       Block, D., &amp; Lieske, J. (2012). Automated urinalysis in the clinical 	lab. </a:t>
            </a:r>
            <a:r>
              <a:rPr kumimoji="0" lang="en-US" sz="2200" b="0" i="1" u="none" strike="noStrike" cap="none" normalizeH="0" baseline="0" dirty="0" smtClean="0">
                <a:ln>
                  <a:noFill/>
                </a:ln>
                <a:solidFill>
                  <a:schemeClr val="tx1"/>
                </a:solidFill>
                <a:effectLst/>
                <a:ea typeface="Calibri" pitchFamily="34" charset="0"/>
                <a:cs typeface="Times New Roman" pitchFamily="18" charset="0"/>
              </a:rPr>
              <a:t>The Medical Laboratory Observer,44</a:t>
            </a:r>
            <a:r>
              <a:rPr kumimoji="0" lang="en-US" sz="2200" b="0" i="0" u="none" strike="noStrike" cap="none" normalizeH="0" baseline="0" dirty="0" smtClean="0">
                <a:ln>
                  <a:noFill/>
                </a:ln>
                <a:solidFill>
                  <a:schemeClr val="tx1"/>
                </a:solidFill>
                <a:effectLst/>
                <a:ea typeface="Calibri" pitchFamily="34" charset="0"/>
                <a:cs typeface="Times New Roman" pitchFamily="18" charset="0"/>
              </a:rPr>
              <a:t>(10), 8.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ea typeface="Calibri" pitchFamily="34" charset="0"/>
                <a:cs typeface="Times New Roman" pitchFamily="18" charset="0"/>
              </a:rPr>
              <a:t>Cronin, M. (2008). Automated urinalysis technology improves 	efficiency and</a:t>
            </a:r>
            <a:r>
              <a:rPr kumimoji="0" lang="en-US" sz="2200" b="0" i="0" u="none" strike="noStrike" cap="none" normalizeH="0" dirty="0" smtClean="0">
                <a:ln>
                  <a:noFill/>
                </a:ln>
                <a:solidFill>
                  <a:srgbClr val="000000"/>
                </a:solidFill>
                <a:effectLst/>
                <a:ea typeface="Calibri" pitchFamily="34" charset="0"/>
                <a:cs typeface="Times New Roman" pitchFamily="18" charset="0"/>
              </a:rPr>
              <a:t> </a:t>
            </a:r>
            <a:r>
              <a:rPr kumimoji="0" lang="en-US" sz="2200" b="0" i="0" u="none" strike="noStrike" cap="none" normalizeH="0" baseline="0" dirty="0" smtClean="0">
                <a:ln>
                  <a:noFill/>
                </a:ln>
                <a:solidFill>
                  <a:srgbClr val="000000"/>
                </a:solidFill>
                <a:effectLst/>
                <a:ea typeface="Calibri" pitchFamily="34" charset="0"/>
                <a:cs typeface="Times New Roman" pitchFamily="18" charset="0"/>
              </a:rPr>
              <a:t>patient care. </a:t>
            </a:r>
            <a:r>
              <a:rPr kumimoji="0" lang="en-US" sz="2200" b="0" i="1" u="none" strike="noStrike" cap="none" normalizeH="0" baseline="0" dirty="0" smtClean="0">
                <a:ln>
                  <a:noFill/>
                </a:ln>
                <a:solidFill>
                  <a:srgbClr val="000000"/>
                </a:solidFill>
                <a:effectLst/>
                <a:ea typeface="Calibri" pitchFamily="34" charset="0"/>
                <a:cs typeface="Times New Roman" pitchFamily="18" charset="0"/>
              </a:rPr>
              <a:t>The Medical Laboratory Observer, 	40</a:t>
            </a:r>
            <a:r>
              <a:rPr kumimoji="0" lang="en-US" sz="2200" b="0" i="0" u="none" strike="noStrike" cap="none" normalizeH="0" baseline="0" dirty="0" smtClean="0">
                <a:ln>
                  <a:noFill/>
                </a:ln>
                <a:solidFill>
                  <a:srgbClr val="000000"/>
                </a:solidFill>
                <a:effectLst/>
                <a:ea typeface="Calibri" pitchFamily="34" charset="0"/>
                <a:cs typeface="Times New Roman" pitchFamily="18" charset="0"/>
              </a:rPr>
              <a:t>(10), 30.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ea typeface="Calibri" pitchFamily="34" charset="0"/>
                <a:cs typeface="Times New Roman" pitchFamily="18" charset="0"/>
              </a:rPr>
              <a:t>Latini-Keller, V., Junod-Perron, N., Graf, J., &amp; Stoermann-Chopard, C. 	(2009). Urinalysis: What a primary care physician needs to 	know. </a:t>
            </a:r>
            <a:r>
              <a:rPr kumimoji="0" lang="en-US" sz="2200" b="0" i="1" u="none" strike="noStrike" cap="none" normalizeH="0" baseline="0" dirty="0" smtClean="0">
                <a:ln>
                  <a:noFill/>
                </a:ln>
                <a:solidFill>
                  <a:schemeClr val="tx1"/>
                </a:solidFill>
                <a:effectLst/>
                <a:ea typeface="Calibri" pitchFamily="34" charset="0"/>
                <a:cs typeface="Times New Roman" pitchFamily="18" charset="0"/>
              </a:rPr>
              <a:t>The Revue Me'dicale Suisse,5</a:t>
            </a:r>
            <a:r>
              <a:rPr kumimoji="0" lang="en-US" sz="2200" b="0" i="0" u="none" strike="noStrike" cap="none" normalizeH="0" baseline="0" dirty="0" smtClean="0">
                <a:ln>
                  <a:noFill/>
                </a:ln>
                <a:solidFill>
                  <a:schemeClr val="tx1"/>
                </a:solidFill>
                <a:effectLst/>
                <a:ea typeface="Calibri" pitchFamily="34" charset="0"/>
                <a:cs typeface="Times New Roman" pitchFamily="18" charset="0"/>
              </a:rPr>
              <a:t>(218),1870-1875.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8610600" cy="6248400"/>
          </a:xfrm>
          <a:prstGeom prst="rect">
            <a:avLst/>
          </a:prstGeom>
        </p:spPr>
        <p:txBody>
          <a:bodyPr wrap="square">
            <a:spAutoFit/>
          </a:bodyPr>
          <a:lstStyle/>
          <a:p>
            <a:pPr lvl="0" algn="ctr" eaLnBrk="0" fontAlgn="base" hangingPunct="0">
              <a:spcBef>
                <a:spcPct val="0"/>
              </a:spcBef>
              <a:spcAft>
                <a:spcPct val="0"/>
              </a:spcAft>
            </a:pPr>
            <a:r>
              <a:rPr lang="en-US" sz="2800" b="1" dirty="0" smtClean="0">
                <a:solidFill>
                  <a:srgbClr val="000000"/>
                </a:solidFill>
                <a:ea typeface="Calibri" pitchFamily="34" charset="0"/>
                <a:cs typeface="Times New Roman" pitchFamily="18" charset="0"/>
              </a:rPr>
              <a:t>References Cont</a:t>
            </a:r>
            <a:r>
              <a:rPr lang="en-US" sz="2200" dirty="0" smtClean="0">
                <a:solidFill>
                  <a:srgbClr val="000000"/>
                </a:solidFill>
                <a:ea typeface="Calibri" pitchFamily="34" charset="0"/>
                <a:cs typeface="Times New Roman" pitchFamily="18" charset="0"/>
              </a:rPr>
              <a:t>.</a:t>
            </a:r>
          </a:p>
          <a:p>
            <a:pPr lvl="0" algn="ctr" eaLnBrk="0" fontAlgn="base" hangingPunct="0">
              <a:spcBef>
                <a:spcPct val="0"/>
              </a:spcBef>
              <a:spcAft>
                <a:spcPct val="0"/>
              </a:spcAft>
            </a:pPr>
            <a:endParaRPr lang="en-US" sz="2200" dirty="0" smtClean="0">
              <a:solidFill>
                <a:srgbClr val="000000"/>
              </a:solidFill>
              <a:ea typeface="Calibri" pitchFamily="34" charset="0"/>
              <a:cs typeface="Times New Roman" pitchFamily="18" charset="0"/>
            </a:endParaRPr>
          </a:p>
          <a:p>
            <a:pPr lvl="0" eaLnBrk="0" fontAlgn="base" hangingPunct="0">
              <a:spcBef>
                <a:spcPct val="0"/>
              </a:spcBef>
              <a:spcAft>
                <a:spcPct val="0"/>
              </a:spcAft>
            </a:pPr>
            <a:r>
              <a:rPr lang="en-US" sz="2200" dirty="0" smtClean="0">
                <a:solidFill>
                  <a:srgbClr val="000000"/>
                </a:solidFill>
                <a:ea typeface="Calibri" pitchFamily="34" charset="0"/>
                <a:cs typeface="Times New Roman" pitchFamily="18" charset="0"/>
              </a:rPr>
              <a:t>Shajari</a:t>
            </a:r>
            <a:r>
              <a:rPr lang="en-US" sz="2200" dirty="0" smtClean="0">
                <a:solidFill>
                  <a:srgbClr val="000000"/>
                </a:solidFill>
                <a:ea typeface="Calibri" pitchFamily="34" charset="0"/>
                <a:cs typeface="Times New Roman" pitchFamily="18" charset="0"/>
              </a:rPr>
              <a:t>, A., Shajari, H., Zade, M., Kamali, K., Kadivar, M., </a:t>
            </a:r>
            <a:r>
              <a:rPr lang="en-US" sz="2200" dirty="0" smtClean="0">
                <a:solidFill>
                  <a:srgbClr val="000000"/>
                </a:solidFill>
                <a:ea typeface="Calibri" pitchFamily="34" charset="0"/>
                <a:cs typeface="Times New Roman" pitchFamily="18" charset="0"/>
              </a:rPr>
              <a:t>&amp;Nourani</a:t>
            </a:r>
            <a:r>
              <a:rPr lang="en-US" sz="2200" dirty="0" smtClean="0">
                <a:solidFill>
                  <a:srgbClr val="000000"/>
                </a:solidFill>
                <a:ea typeface="Calibri" pitchFamily="34" charset="0"/>
                <a:cs typeface="Times New Roman" pitchFamily="18" charset="0"/>
              </a:rPr>
              <a:t>, F. </a:t>
            </a:r>
            <a:r>
              <a:rPr lang="en-US" sz="2200" dirty="0" smtClean="0">
                <a:solidFill>
                  <a:srgbClr val="000000"/>
                </a:solidFill>
                <a:ea typeface="Calibri" pitchFamily="34" charset="0"/>
                <a:cs typeface="Times New Roman" pitchFamily="18" charset="0"/>
              </a:rPr>
              <a:t>	(</a:t>
            </a:r>
            <a:r>
              <a:rPr lang="en-US" sz="2200" dirty="0" smtClean="0">
                <a:solidFill>
                  <a:srgbClr val="000000"/>
                </a:solidFill>
                <a:ea typeface="Calibri" pitchFamily="34" charset="0"/>
                <a:cs typeface="Times New Roman" pitchFamily="18" charset="0"/>
              </a:rPr>
              <a:t>2009). </a:t>
            </a:r>
            <a:r>
              <a:rPr lang="en-US" sz="2200" dirty="0" smtClean="0">
                <a:solidFill>
                  <a:srgbClr val="000000"/>
                </a:solidFill>
                <a:ea typeface="Calibri" pitchFamily="34" charset="0"/>
                <a:cs typeface="Times New Roman" pitchFamily="18" charset="0"/>
              </a:rPr>
              <a:t>Benefit </a:t>
            </a:r>
            <a:r>
              <a:rPr lang="en-US" sz="2200" dirty="0" smtClean="0">
                <a:solidFill>
                  <a:srgbClr val="000000"/>
                </a:solidFill>
                <a:ea typeface="Calibri" pitchFamily="34" charset="0"/>
                <a:cs typeface="Times New Roman" pitchFamily="18" charset="0"/>
              </a:rPr>
              <a:t>of urinalysis. </a:t>
            </a:r>
            <a:r>
              <a:rPr lang="en-US" sz="2200" i="1" dirty="0" smtClean="0">
                <a:solidFill>
                  <a:srgbClr val="000000"/>
                </a:solidFill>
                <a:ea typeface="Calibri" pitchFamily="34" charset="0"/>
                <a:cs typeface="Times New Roman" pitchFamily="18" charset="0"/>
              </a:rPr>
              <a:t>The </a:t>
            </a:r>
            <a:r>
              <a:rPr lang="en-US" sz="2200" i="1" dirty="0" smtClean="0">
                <a:solidFill>
                  <a:srgbClr val="000000"/>
                </a:solidFill>
                <a:ea typeface="Calibri" pitchFamily="34" charset="0"/>
                <a:cs typeface="Times New Roman" pitchFamily="18" charset="0"/>
              </a:rPr>
              <a:t>Indian Journal Of 	Pediatrics</a:t>
            </a:r>
            <a:r>
              <a:rPr lang="en-US" sz="2200" dirty="0" smtClean="0">
                <a:solidFill>
                  <a:srgbClr val="000000"/>
                </a:solidFill>
                <a:ea typeface="Calibri" pitchFamily="34" charset="0"/>
                <a:cs typeface="Times New Roman" pitchFamily="18" charset="0"/>
              </a:rPr>
              <a:t>, </a:t>
            </a:r>
            <a:r>
              <a:rPr lang="en-US" sz="2200" i="1" dirty="0" smtClean="0">
                <a:solidFill>
                  <a:srgbClr val="000000"/>
                </a:solidFill>
                <a:ea typeface="Calibri" pitchFamily="34" charset="0"/>
                <a:cs typeface="Times New Roman" pitchFamily="18" charset="0"/>
              </a:rPr>
              <a:t>76</a:t>
            </a:r>
            <a:r>
              <a:rPr lang="en-US" sz="2200" dirty="0" smtClean="0">
                <a:solidFill>
                  <a:srgbClr val="000000"/>
                </a:solidFill>
                <a:ea typeface="Calibri" pitchFamily="34" charset="0"/>
                <a:cs typeface="Times New Roman" pitchFamily="18" charset="0"/>
              </a:rPr>
              <a:t>(6), </a:t>
            </a:r>
            <a:r>
              <a:rPr lang="en-US" sz="2200" dirty="0" smtClean="0">
                <a:solidFill>
                  <a:srgbClr val="000000"/>
                </a:solidFill>
                <a:ea typeface="Calibri" pitchFamily="34" charset="0"/>
                <a:cs typeface="Times New Roman" pitchFamily="18" charset="0"/>
              </a:rPr>
              <a:t>639-641</a:t>
            </a:r>
            <a:r>
              <a:rPr lang="en-US" sz="2200" dirty="0" smtClean="0">
                <a:solidFill>
                  <a:srgbClr val="000000"/>
                </a:solidFill>
                <a:ea typeface="Calibri" pitchFamily="34" charset="0"/>
                <a:cs typeface="Times New Roman" pitchFamily="18" charset="0"/>
              </a:rPr>
              <a:t>. </a:t>
            </a:r>
            <a:endParaRPr lang="en-US" sz="2200" dirty="0" smtClean="0">
              <a:solidFill>
                <a:srgbClr val="000000"/>
              </a:solidFill>
              <a:ea typeface="Calibri" pitchFamily="34" charset="0"/>
              <a:cs typeface="Times New Roman" pitchFamily="18" charset="0"/>
            </a:endParaRPr>
          </a:p>
          <a:p>
            <a:pPr lvl="0" eaLnBrk="0" fontAlgn="base" hangingPunct="0">
              <a:spcBef>
                <a:spcPct val="0"/>
              </a:spcBef>
              <a:spcAft>
                <a:spcPct val="0"/>
              </a:spcAft>
            </a:pPr>
            <a:endParaRPr lang="en-US" sz="2200" dirty="0" smtClean="0">
              <a:solidFill>
                <a:srgbClr val="000000"/>
              </a:solidFill>
              <a:ea typeface="Calibri" pitchFamily="34" charset="0"/>
              <a:cs typeface="Times New Roman" pitchFamily="18" charset="0"/>
            </a:endParaRPr>
          </a:p>
          <a:p>
            <a:pPr lvl="0" eaLnBrk="0" fontAlgn="base" hangingPunct="0">
              <a:spcBef>
                <a:spcPct val="0"/>
              </a:spcBef>
              <a:spcAft>
                <a:spcPct val="0"/>
              </a:spcAft>
            </a:pPr>
            <a:r>
              <a:rPr lang="en-US" sz="2200" dirty="0" smtClean="0">
                <a:solidFill>
                  <a:srgbClr val="000000"/>
                </a:solidFill>
                <a:ea typeface="Calibri" pitchFamily="34" charset="0"/>
                <a:cs typeface="Times New Roman" pitchFamily="18" charset="0"/>
              </a:rPr>
              <a:t>Steggall</a:t>
            </a:r>
            <a:r>
              <a:rPr lang="en-US" sz="2200" dirty="0" smtClean="0">
                <a:solidFill>
                  <a:srgbClr val="000000"/>
                </a:solidFill>
                <a:ea typeface="Calibri" pitchFamily="34" charset="0"/>
                <a:cs typeface="Times New Roman" pitchFamily="18" charset="0"/>
              </a:rPr>
              <a:t>, M. (2007). Urine samples and urinalysis. </a:t>
            </a:r>
            <a:r>
              <a:rPr lang="en-US" sz="2200" i="1" dirty="0" smtClean="0">
                <a:solidFill>
                  <a:srgbClr val="000000"/>
                </a:solidFill>
                <a:ea typeface="Calibri" pitchFamily="34" charset="0"/>
                <a:cs typeface="Times New Roman" pitchFamily="18" charset="0"/>
              </a:rPr>
              <a:t>The Nursing </a:t>
            </a:r>
            <a:r>
              <a:rPr lang="en-US" sz="2200" i="1" dirty="0" smtClean="0">
                <a:solidFill>
                  <a:srgbClr val="000000"/>
                </a:solidFill>
                <a:ea typeface="Calibri" pitchFamily="34" charset="0"/>
                <a:cs typeface="Times New Roman" pitchFamily="18" charset="0"/>
              </a:rPr>
              <a:t>	Standard </a:t>
            </a:r>
            <a:r>
              <a:rPr lang="en-US" sz="2200" i="1" dirty="0" smtClean="0">
                <a:solidFill>
                  <a:srgbClr val="000000"/>
                </a:solidFill>
                <a:ea typeface="Calibri" pitchFamily="34" charset="0"/>
                <a:cs typeface="Times New Roman" pitchFamily="18" charset="0"/>
              </a:rPr>
              <a:t>(Royal College Of </a:t>
            </a:r>
            <a:r>
              <a:rPr lang="en-US" sz="2200" i="1" dirty="0" smtClean="0">
                <a:solidFill>
                  <a:srgbClr val="000000"/>
                </a:solidFill>
                <a:ea typeface="Calibri" pitchFamily="34" charset="0"/>
                <a:cs typeface="Times New Roman" pitchFamily="18" charset="0"/>
              </a:rPr>
              <a:t>Nursing </a:t>
            </a:r>
            <a:r>
              <a:rPr lang="en-US" sz="2200" i="1" dirty="0" smtClean="0">
                <a:solidFill>
                  <a:srgbClr val="000000"/>
                </a:solidFill>
                <a:ea typeface="Calibri" pitchFamily="34" charset="0"/>
                <a:cs typeface="Times New Roman" pitchFamily="18" charset="0"/>
              </a:rPr>
              <a:t>(Great Britain), 22</a:t>
            </a:r>
            <a:r>
              <a:rPr lang="en-US" sz="2200" dirty="0" smtClean="0">
                <a:solidFill>
                  <a:srgbClr val="000000"/>
                </a:solidFill>
                <a:ea typeface="Calibri" pitchFamily="34" charset="0"/>
                <a:cs typeface="Times New Roman" pitchFamily="18" charset="0"/>
              </a:rPr>
              <a:t>(14-16), </a:t>
            </a:r>
            <a:r>
              <a:rPr lang="en-US" sz="2200" dirty="0" smtClean="0">
                <a:solidFill>
                  <a:srgbClr val="000000"/>
                </a:solidFill>
                <a:ea typeface="Calibri" pitchFamily="34" charset="0"/>
                <a:cs typeface="Times New Roman" pitchFamily="18" charset="0"/>
              </a:rPr>
              <a:t>	42-45</a:t>
            </a:r>
            <a:r>
              <a:rPr lang="en-US" sz="2200" dirty="0" smtClean="0">
                <a:solidFill>
                  <a:srgbClr val="000000"/>
                </a:solidFill>
                <a:ea typeface="Calibri" pitchFamily="34" charset="0"/>
                <a:cs typeface="Times New Roman" pitchFamily="18" charset="0"/>
              </a:rPr>
              <a:t>. </a:t>
            </a:r>
            <a:endParaRPr lang="en-US" sz="2200" dirty="0" smtClean="0">
              <a:solidFill>
                <a:srgbClr val="000000"/>
              </a:solidFill>
              <a:ea typeface="Calibri" pitchFamily="34" charset="0"/>
              <a:cs typeface="Times New Roman" pitchFamily="18" charset="0"/>
            </a:endParaRPr>
          </a:p>
          <a:p>
            <a:pPr lvl="0" eaLnBrk="0" fontAlgn="base" hangingPunct="0">
              <a:spcBef>
                <a:spcPct val="0"/>
              </a:spcBef>
              <a:spcAft>
                <a:spcPct val="0"/>
              </a:spcAft>
            </a:pPr>
            <a:endParaRPr lang="en-US" sz="2200" dirty="0" smtClean="0">
              <a:solidFill>
                <a:srgbClr val="000000"/>
              </a:solidFill>
              <a:ea typeface="Calibri" pitchFamily="34" charset="0"/>
              <a:cs typeface="Times New Roman" pitchFamily="18" charset="0"/>
            </a:endParaRPr>
          </a:p>
          <a:p>
            <a:pPr lvl="0" eaLnBrk="0" fontAlgn="base" hangingPunct="0">
              <a:spcBef>
                <a:spcPct val="0"/>
              </a:spcBef>
              <a:spcAft>
                <a:spcPct val="0"/>
              </a:spcAft>
            </a:pPr>
            <a:r>
              <a:rPr lang="en-US" sz="2200" dirty="0" smtClean="0">
                <a:solidFill>
                  <a:srgbClr val="000000"/>
                </a:solidFill>
                <a:ea typeface="Calibri" pitchFamily="34" charset="0"/>
                <a:cs typeface="Times New Roman" pitchFamily="18" charset="0"/>
              </a:rPr>
              <a:t>Tworek</a:t>
            </a:r>
            <a:r>
              <a:rPr lang="en-US" sz="2200" dirty="0" smtClean="0">
                <a:solidFill>
                  <a:srgbClr val="000000"/>
                </a:solidFill>
                <a:ea typeface="Calibri" pitchFamily="34" charset="0"/>
                <a:cs typeface="Times New Roman" pitchFamily="18" charset="0"/>
              </a:rPr>
              <a:t>, J., Wilkinson, D., &amp; Walsh, M. (2008). The rate of manual </a:t>
            </a:r>
            <a:r>
              <a:rPr lang="en-US" sz="2200" dirty="0" smtClean="0">
                <a:solidFill>
                  <a:srgbClr val="000000"/>
                </a:solidFill>
                <a:ea typeface="Calibri" pitchFamily="34" charset="0"/>
                <a:cs typeface="Times New Roman" pitchFamily="18" charset="0"/>
              </a:rPr>
              <a:t>	microscopic </a:t>
            </a:r>
            <a:r>
              <a:rPr lang="en-US" sz="2200" dirty="0" smtClean="0">
                <a:solidFill>
                  <a:srgbClr val="000000"/>
                </a:solidFill>
                <a:ea typeface="Calibri" pitchFamily="34" charset="0"/>
                <a:cs typeface="Times New Roman" pitchFamily="18" charset="0"/>
              </a:rPr>
              <a:t>examination of </a:t>
            </a:r>
            <a:r>
              <a:rPr lang="en-US" sz="2200" dirty="0" smtClean="0">
                <a:solidFill>
                  <a:srgbClr val="000000"/>
                </a:solidFill>
                <a:ea typeface="Calibri" pitchFamily="34" charset="0"/>
                <a:cs typeface="Times New Roman" pitchFamily="18" charset="0"/>
              </a:rPr>
              <a:t>urine </a:t>
            </a:r>
            <a:r>
              <a:rPr lang="en-US" sz="2200" dirty="0" smtClean="0">
                <a:solidFill>
                  <a:srgbClr val="000000"/>
                </a:solidFill>
                <a:ea typeface="Calibri" pitchFamily="34" charset="0"/>
                <a:cs typeface="Times New Roman" pitchFamily="18" charset="0"/>
              </a:rPr>
              <a:t>sediment: A college of </a:t>
            </a:r>
            <a:r>
              <a:rPr lang="en-US" sz="2200" dirty="0" smtClean="0">
                <a:solidFill>
                  <a:srgbClr val="000000"/>
                </a:solidFill>
                <a:ea typeface="Calibri" pitchFamily="34" charset="0"/>
                <a:cs typeface="Times New Roman" pitchFamily="18" charset="0"/>
              </a:rPr>
              <a:t>	american </a:t>
            </a:r>
            <a:r>
              <a:rPr lang="en-US" sz="2200" dirty="0" smtClean="0">
                <a:solidFill>
                  <a:srgbClr val="000000"/>
                </a:solidFill>
                <a:ea typeface="Calibri" pitchFamily="34" charset="0"/>
                <a:cs typeface="Times New Roman" pitchFamily="18" charset="0"/>
              </a:rPr>
              <a:t>pathologists q-probes study of 11,234 urinalysis 	tests from 88 institutions. </a:t>
            </a:r>
            <a:r>
              <a:rPr lang="en-US" sz="2200" i="1" dirty="0" smtClean="0">
                <a:solidFill>
                  <a:srgbClr val="000000"/>
                </a:solidFill>
                <a:ea typeface="Calibri" pitchFamily="34" charset="0"/>
                <a:cs typeface="Times New Roman" pitchFamily="18" charset="0"/>
              </a:rPr>
              <a:t>The Archives Of Pathology &amp; </a:t>
            </a:r>
            <a:r>
              <a:rPr lang="en-US" sz="2200" i="1" dirty="0" smtClean="0">
                <a:solidFill>
                  <a:srgbClr val="000000"/>
                </a:solidFill>
                <a:ea typeface="Calibri" pitchFamily="34" charset="0"/>
                <a:cs typeface="Times New Roman" pitchFamily="18" charset="0"/>
              </a:rPr>
              <a:t>	Laboratory </a:t>
            </a:r>
            <a:r>
              <a:rPr lang="en-US" sz="2200" i="1" dirty="0" smtClean="0">
                <a:solidFill>
                  <a:srgbClr val="000000"/>
                </a:solidFill>
                <a:ea typeface="Calibri" pitchFamily="34" charset="0"/>
                <a:cs typeface="Times New Roman" pitchFamily="18" charset="0"/>
              </a:rPr>
              <a:t>Medicine, 132</a:t>
            </a:r>
            <a:r>
              <a:rPr lang="en-US" sz="2200" dirty="0" smtClean="0">
                <a:solidFill>
                  <a:srgbClr val="000000"/>
                </a:solidFill>
                <a:ea typeface="Calibri" pitchFamily="34" charset="0"/>
                <a:cs typeface="Times New Roman" pitchFamily="18" charset="0"/>
              </a:rPr>
              <a:t>(12</a:t>
            </a:r>
            <a:r>
              <a:rPr lang="en-US" sz="2200" dirty="0" smtClean="0">
                <a:solidFill>
                  <a:srgbClr val="000000"/>
                </a:solidFill>
                <a:ea typeface="Calibri" pitchFamily="34" charset="0"/>
                <a:cs typeface="Times New Roman" pitchFamily="18" charset="0"/>
              </a:rPr>
              <a:t>), 1868-1873.</a:t>
            </a:r>
          </a:p>
          <a:p>
            <a:pPr lvl="0" eaLnBrk="0" fontAlgn="base" hangingPunct="0">
              <a:spcBef>
                <a:spcPct val="0"/>
              </a:spcBef>
              <a:spcAft>
                <a:spcPct val="0"/>
              </a:spcAft>
            </a:pPr>
            <a:r>
              <a:rPr lang="en-US" sz="2200" dirty="0" smtClean="0">
                <a:solidFill>
                  <a:srgbClr val="000000"/>
                </a:solidFill>
                <a:ea typeface="Calibri" pitchFamily="34" charset="0"/>
                <a:cs typeface="Times New Roman" pitchFamily="18" charset="0"/>
              </a:rPr>
              <a:t>                                                                                                                                 </a:t>
            </a:r>
            <a:r>
              <a:rPr lang="en-US" sz="2200" dirty="0" smtClean="0">
                <a:ea typeface="Calibri" pitchFamily="34" charset="0"/>
                <a:cs typeface="Times New Roman" pitchFamily="18" charset="0"/>
              </a:rPr>
              <a:t>Wilson, L. (2005). Urinalysis. </a:t>
            </a:r>
            <a:r>
              <a:rPr lang="en-US" sz="2200" i="1" dirty="0" smtClean="0">
                <a:ea typeface="Calibri" pitchFamily="34" charset="0"/>
                <a:cs typeface="Times New Roman" pitchFamily="18" charset="0"/>
              </a:rPr>
              <a:t>Nursing Standard (Royal College Of </a:t>
            </a:r>
            <a:r>
              <a:rPr lang="en-US" sz="2200" i="1" dirty="0" smtClean="0">
                <a:ea typeface="Calibri" pitchFamily="34" charset="0"/>
                <a:cs typeface="Times New Roman" pitchFamily="18" charset="0"/>
              </a:rPr>
              <a:t>	Nursing </a:t>
            </a:r>
            <a:r>
              <a:rPr lang="en-US" sz="2200" i="1" dirty="0" smtClean="0">
                <a:ea typeface="Calibri" pitchFamily="34" charset="0"/>
                <a:cs typeface="Times New Roman" pitchFamily="18" charset="0"/>
              </a:rPr>
              <a:t>(Great Britain</a:t>
            </a:r>
            <a:r>
              <a:rPr lang="en-US" sz="2200" i="1" dirty="0" smtClean="0">
                <a:ea typeface="Calibri" pitchFamily="34" charset="0"/>
                <a:cs typeface="Times New Roman" pitchFamily="18" charset="0"/>
              </a:rPr>
              <a:t>),19</a:t>
            </a:r>
            <a:r>
              <a:rPr lang="en-US" sz="2200" dirty="0" smtClean="0">
                <a:ea typeface="Calibri" pitchFamily="34" charset="0"/>
                <a:cs typeface="Times New Roman" pitchFamily="18" charset="0"/>
              </a:rPr>
              <a:t>(35</a:t>
            </a:r>
            <a:r>
              <a:rPr lang="en-US" sz="2200" dirty="0" smtClean="0">
                <a:ea typeface="Calibri" pitchFamily="34" charset="0"/>
                <a:cs typeface="Times New Roman" pitchFamily="18" charset="0"/>
              </a:rPr>
              <a:t>), 51-54.</a:t>
            </a:r>
            <a:endParaRPr lang="en-US" sz="2200" dirty="0" smtClean="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pPr algn="ctr"/>
            <a:r>
              <a:rPr lang="en-US" sz="6600" b="1" dirty="0" smtClean="0">
                <a:latin typeface="Showcard Gothic" pitchFamily="82" charset="0"/>
              </a:rPr>
              <a:t>Description</a:t>
            </a:r>
            <a:endParaRPr lang="en-US" sz="6600" dirty="0"/>
          </a:p>
        </p:txBody>
      </p:sp>
      <p:sp>
        <p:nvSpPr>
          <p:cNvPr id="3" name="Content Placeholder 2"/>
          <p:cNvSpPr>
            <a:spLocks noGrp="1"/>
          </p:cNvSpPr>
          <p:nvPr>
            <p:ph sz="half" idx="1"/>
          </p:nvPr>
        </p:nvSpPr>
        <p:spPr>
          <a:xfrm>
            <a:off x="457200" y="1981200"/>
            <a:ext cx="4038600" cy="4648199"/>
          </a:xfrm>
        </p:spPr>
        <p:txBody>
          <a:bodyPr>
            <a:normAutofit/>
          </a:bodyPr>
          <a:lstStyle/>
          <a:p>
            <a:pPr>
              <a:buFont typeface="Wingdings" pitchFamily="2" charset="2"/>
              <a:buChar char="Ø"/>
            </a:pPr>
            <a:r>
              <a:rPr lang="en-US" sz="2000" dirty="0" smtClean="0">
                <a:latin typeface="Impact" pitchFamily="34" charset="0"/>
              </a:rPr>
              <a:t>Thomas Hospital institution currently has no policy/procedure for the routine test of a urinalysis for patient coming from other hospitals, nursing homes and into the hospital for routine procedures.</a:t>
            </a:r>
          </a:p>
          <a:p>
            <a:pPr>
              <a:buFont typeface="Wingdings" pitchFamily="2" charset="2"/>
              <a:buChar char="Ø"/>
            </a:pPr>
            <a:endParaRPr lang="en-US" sz="2000" dirty="0">
              <a:latin typeface="Impact" pitchFamily="34" charset="0"/>
            </a:endParaRPr>
          </a:p>
        </p:txBody>
      </p:sp>
      <p:sp>
        <p:nvSpPr>
          <p:cNvPr id="4" name="Content Placeholder 3"/>
          <p:cNvSpPr>
            <a:spLocks noGrp="1"/>
          </p:cNvSpPr>
          <p:nvPr>
            <p:ph sz="half" idx="2"/>
          </p:nvPr>
        </p:nvSpPr>
        <p:spPr>
          <a:xfrm>
            <a:off x="4648200" y="1981200"/>
            <a:ext cx="4038600" cy="4373725"/>
          </a:xfrm>
        </p:spPr>
        <p:txBody>
          <a:bodyPr>
            <a:normAutofit/>
          </a:bodyPr>
          <a:lstStyle/>
          <a:p>
            <a:pPr>
              <a:buFont typeface="Wingdings" pitchFamily="2" charset="2"/>
              <a:buChar char="Ø"/>
            </a:pPr>
            <a:r>
              <a:rPr lang="en-US" sz="2000" dirty="0" smtClean="0">
                <a:latin typeface="Impact" pitchFamily="34" charset="0"/>
              </a:rPr>
              <a:t>This standard urinalysis test needs to be put into place because of all the government mandates and not to mention the insurance are not paying the hospitals.</a:t>
            </a:r>
            <a:endParaRPr lang="en-US" sz="2000" dirty="0">
              <a:latin typeface="Impact" pitchFamily="34" charset="0"/>
            </a:endParaRPr>
          </a:p>
        </p:txBody>
      </p:sp>
      <p:pic>
        <p:nvPicPr>
          <p:cNvPr id="1030" name="Picture 6" descr="http://cdn7.fotosearch.com/bthumb/CSP/CSP990/k9731369.jpg"/>
          <p:cNvPicPr>
            <a:picLocks noChangeAspect="1" noChangeArrowheads="1"/>
          </p:cNvPicPr>
          <p:nvPr/>
        </p:nvPicPr>
        <p:blipFill>
          <a:blip r:embed="rId2" cstate="print"/>
          <a:srcRect/>
          <a:stretch>
            <a:fillRect/>
          </a:stretch>
        </p:blipFill>
        <p:spPr bwMode="auto">
          <a:xfrm>
            <a:off x="2057400" y="3810000"/>
            <a:ext cx="4724400" cy="2819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1981200"/>
          </a:xfrm>
        </p:spPr>
        <p:txBody>
          <a:bodyPr/>
          <a:lstStyle/>
          <a:p>
            <a:pPr algn="ctr"/>
            <a:r>
              <a:rPr lang="en-US" sz="6000" b="1" dirty="0" smtClean="0">
                <a:latin typeface="Showcard Gothic" pitchFamily="82" charset="0"/>
              </a:rPr>
              <a:t>Assessment  Needs</a:t>
            </a:r>
            <a:r>
              <a:rPr lang="en-US" sz="5400" dirty="0" smtClean="0">
                <a:latin typeface="Showcard Gothic" pitchFamily="82" charset="0"/>
              </a:rPr>
              <a:t/>
            </a:r>
            <a:br>
              <a:rPr lang="en-US" sz="5400" dirty="0" smtClean="0">
                <a:latin typeface="Showcard Gothic" pitchFamily="82" charset="0"/>
              </a:rPr>
            </a:br>
            <a:endParaRPr lang="en-US" sz="5400" dirty="0">
              <a:latin typeface="Showcard Gothic" pitchFamily="82" charset="0"/>
            </a:endParaRPr>
          </a:p>
        </p:txBody>
      </p:sp>
      <p:sp>
        <p:nvSpPr>
          <p:cNvPr id="3" name="Text Placeholder 2"/>
          <p:cNvSpPr>
            <a:spLocks noGrp="1"/>
          </p:cNvSpPr>
          <p:nvPr>
            <p:ph type="body" idx="2"/>
          </p:nvPr>
        </p:nvSpPr>
        <p:spPr>
          <a:xfrm>
            <a:off x="685800" y="1676400"/>
            <a:ext cx="4800600" cy="4648200"/>
          </a:xfrm>
        </p:spPr>
        <p:txBody>
          <a:bodyPr>
            <a:noAutofit/>
          </a:bodyPr>
          <a:lstStyle/>
          <a:p>
            <a:pPr marL="115888" indent="-115888">
              <a:buFont typeface="Wingdings" pitchFamily="2" charset="2"/>
              <a:buChar char="§"/>
            </a:pPr>
            <a:r>
              <a:rPr lang="en-US" sz="1800" dirty="0" smtClean="0">
                <a:latin typeface="Impact" pitchFamily="34" charset="0"/>
              </a:rPr>
              <a:t>The urinalysis test has been  around since the beginning of healthcare screening but one will try to help you understand the importance of this procedure. </a:t>
            </a:r>
          </a:p>
          <a:p>
            <a:pPr marL="115888" indent="-115888">
              <a:buFont typeface="Wingdings" pitchFamily="2" charset="2"/>
              <a:buChar char="§"/>
            </a:pPr>
            <a:r>
              <a:rPr lang="en-US" sz="1800" dirty="0" smtClean="0">
                <a:latin typeface="Impact" pitchFamily="34" charset="0"/>
              </a:rPr>
              <a:t>First the urinalysis is one of most economical method available to test people for urinary tract infection.   </a:t>
            </a:r>
          </a:p>
          <a:p>
            <a:pPr marL="115888" indent="-115888">
              <a:buFont typeface="Wingdings" pitchFamily="2" charset="2"/>
              <a:buChar char="§"/>
            </a:pPr>
            <a:r>
              <a:rPr lang="en-US" sz="1800" dirty="0" smtClean="0">
                <a:latin typeface="Impact" pitchFamily="34" charset="0"/>
              </a:rPr>
              <a:t>Its inexpensiveness, easy to perform, and providing reliable results are some of the advantages of urinalysis test. </a:t>
            </a:r>
          </a:p>
          <a:p>
            <a:pPr marL="115888" indent="-115888">
              <a:buFont typeface="Wingdings" pitchFamily="2" charset="2"/>
              <a:buChar char="§"/>
            </a:pPr>
            <a:r>
              <a:rPr lang="en-US" sz="1800" dirty="0" smtClean="0">
                <a:latin typeface="Impact" pitchFamily="34" charset="0"/>
              </a:rPr>
              <a:t>My assessment is that the advantage of dipsticks is that they are convenient, easy to interpret, and cost-effective.</a:t>
            </a:r>
          </a:p>
          <a:p>
            <a:pPr marL="115888" indent="-115888">
              <a:buFont typeface="Wingdings" pitchFamily="2" charset="2"/>
              <a:buChar char="§"/>
            </a:pPr>
            <a:r>
              <a:rPr lang="en-US" sz="1800" dirty="0" smtClean="0">
                <a:latin typeface="Impact" pitchFamily="34" charset="0"/>
              </a:rPr>
              <a:t>Obtaining an urinalysis test on each individuals that come through the door of the hospital. </a:t>
            </a:r>
            <a:endParaRPr lang="en-US" sz="1800" dirty="0">
              <a:latin typeface="Impact" pitchFamily="34" charset="0"/>
            </a:endParaRPr>
          </a:p>
        </p:txBody>
      </p:sp>
      <p:sp>
        <p:nvSpPr>
          <p:cNvPr id="4" name="Content Placeholder 3"/>
          <p:cNvSpPr>
            <a:spLocks noGrp="1"/>
          </p:cNvSpPr>
          <p:nvPr>
            <p:ph sz="half" idx="1"/>
          </p:nvPr>
        </p:nvSpPr>
        <p:spPr>
          <a:xfrm>
            <a:off x="5715000" y="2743200"/>
            <a:ext cx="2971800" cy="2895600"/>
          </a:xfrm>
        </p:spPr>
        <p:txBody>
          <a:bodyPr/>
          <a:lstStyle/>
          <a:p>
            <a:endParaRPr lang="en-US" dirty="0"/>
          </a:p>
        </p:txBody>
      </p:sp>
      <p:pic>
        <p:nvPicPr>
          <p:cNvPr id="15364" name="Picture 4" descr="http://cdn5.fotosearch.com/bthumb/CSP/CSP990/k9821970.jpg"/>
          <p:cNvPicPr>
            <a:picLocks noChangeAspect="1" noChangeArrowheads="1"/>
          </p:cNvPicPr>
          <p:nvPr/>
        </p:nvPicPr>
        <p:blipFill>
          <a:blip r:embed="rId2" cstate="print"/>
          <a:srcRect/>
          <a:stretch>
            <a:fillRect/>
          </a:stretch>
        </p:blipFill>
        <p:spPr bwMode="auto">
          <a:xfrm>
            <a:off x="5486400" y="2438400"/>
            <a:ext cx="3276600" cy="32766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2438400" cy="4343400"/>
          </a:xfrm>
        </p:spPr>
        <p:txBody>
          <a:bodyPr>
            <a:noAutofit/>
          </a:bodyPr>
          <a:lstStyle/>
          <a:p>
            <a:pPr>
              <a:buFont typeface="Wingdings" pitchFamily="2" charset="2"/>
              <a:buChar char="Ø"/>
            </a:pPr>
            <a:r>
              <a:rPr lang="en-US" b="0" dirty="0" smtClean="0">
                <a:latin typeface="Impact" pitchFamily="34" charset="0"/>
              </a:rPr>
              <a:t>The procedure that is being carried out at this time is a urinalysis that is only being taken from a transfer patient that comes from another hospital with a foley catheter or a nursing home. </a:t>
            </a:r>
            <a:br>
              <a:rPr lang="en-US" b="0" dirty="0" smtClean="0">
                <a:latin typeface="Impact" pitchFamily="34" charset="0"/>
              </a:rPr>
            </a:br>
            <a:r>
              <a:rPr lang="en-US" b="0" dirty="0" smtClean="0">
                <a:latin typeface="Impact" pitchFamily="34" charset="0"/>
              </a:rPr>
              <a:t> </a:t>
            </a:r>
            <a:br>
              <a:rPr lang="en-US" b="0" dirty="0" smtClean="0">
                <a:latin typeface="Impact" pitchFamily="34" charset="0"/>
              </a:rPr>
            </a:br>
            <a:r>
              <a:rPr lang="en-US" b="0" dirty="0" smtClean="0">
                <a:latin typeface="Showcard Gothic" pitchFamily="82" charset="0"/>
              </a:rPr>
              <a:t>This particular policy needs to be changed ! </a:t>
            </a:r>
            <a:endParaRPr lang="en-US" b="0" dirty="0">
              <a:latin typeface="Showcard Gothic" pitchFamily="82" charset="0"/>
            </a:endParaRPr>
          </a:p>
        </p:txBody>
      </p:sp>
      <p:sp>
        <p:nvSpPr>
          <p:cNvPr id="3" name="Text Placeholder 2"/>
          <p:cNvSpPr>
            <a:spLocks noGrp="1"/>
          </p:cNvSpPr>
          <p:nvPr>
            <p:ph type="body" sz="half" idx="2"/>
          </p:nvPr>
        </p:nvSpPr>
        <p:spPr>
          <a:xfrm>
            <a:off x="609600" y="5486400"/>
            <a:ext cx="8153400" cy="762000"/>
          </a:xfrm>
        </p:spPr>
        <p:txBody>
          <a:bodyPr>
            <a:normAutofit/>
          </a:bodyPr>
          <a:lstStyle/>
          <a:p>
            <a:pPr algn="ctr"/>
            <a:r>
              <a:rPr lang="en-US" sz="4400" dirty="0" smtClean="0">
                <a:solidFill>
                  <a:schemeClr val="bg2">
                    <a:lumMod val="50000"/>
                  </a:schemeClr>
                </a:solidFill>
                <a:latin typeface="Showcard Gothic" pitchFamily="82" charset="0"/>
              </a:rPr>
              <a:t>Importance  of  Change ! </a:t>
            </a:r>
            <a:endParaRPr lang="en-US" sz="4400" dirty="0">
              <a:solidFill>
                <a:schemeClr val="bg2">
                  <a:lumMod val="50000"/>
                </a:schemeClr>
              </a:solidFill>
              <a:latin typeface="Showcard Gothic" pitchFamily="82" charset="0"/>
            </a:endParaRPr>
          </a:p>
        </p:txBody>
      </p:sp>
      <p:pic>
        <p:nvPicPr>
          <p:cNvPr id="16386" name="Picture 2" descr="http://comps.fotosearch.com/bigcomps/CSP/CSP652/k6528398.jpg"/>
          <p:cNvPicPr>
            <a:picLocks noGrp="1" noChangeAspect="1" noChangeArrowheads="1"/>
          </p:cNvPicPr>
          <p:nvPr>
            <p:ph type="pic" idx="1"/>
          </p:nvPr>
        </p:nvPicPr>
        <p:blipFill>
          <a:blip r:embed="rId2" cstate="print"/>
          <a:srcRect t="14724" b="14724"/>
          <a:stretch>
            <a:fillRect/>
          </a:stretch>
        </p:blipFill>
        <p:spPr bwMode="auto">
          <a:xfrm>
            <a:off x="3200400" y="1335862"/>
            <a:ext cx="5029200" cy="361713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676400"/>
          </a:xfrm>
        </p:spPr>
        <p:txBody>
          <a:bodyPr>
            <a:normAutofit/>
          </a:bodyPr>
          <a:lstStyle/>
          <a:p>
            <a:pPr algn="ctr"/>
            <a:r>
              <a:rPr lang="en-US" dirty="0" smtClean="0">
                <a:solidFill>
                  <a:schemeClr val="bg2">
                    <a:lumMod val="50000"/>
                  </a:schemeClr>
                </a:solidFill>
                <a:latin typeface="Showcard Gothic" pitchFamily="82" charset="0"/>
              </a:rPr>
              <a:t>Importance Of The Urinalysis Test!</a:t>
            </a:r>
            <a:endParaRPr lang="en-US" dirty="0">
              <a:solidFill>
                <a:schemeClr val="bg2">
                  <a:lumMod val="50000"/>
                </a:schemeClr>
              </a:solidFill>
              <a:latin typeface="Showcard Gothic" pitchFamily="82" charset="0"/>
            </a:endParaRPr>
          </a:p>
        </p:txBody>
      </p:sp>
      <p:sp>
        <p:nvSpPr>
          <p:cNvPr id="5" name="Content Placeholder 4"/>
          <p:cNvSpPr>
            <a:spLocks noGrp="1"/>
          </p:cNvSpPr>
          <p:nvPr>
            <p:ph sz="quarter" idx="2"/>
          </p:nvPr>
        </p:nvSpPr>
        <p:spPr>
          <a:xfrm>
            <a:off x="457200" y="2362200"/>
            <a:ext cx="4040188" cy="3998120"/>
          </a:xfrm>
        </p:spPr>
        <p:txBody>
          <a:bodyPr>
            <a:noAutofit/>
          </a:bodyPr>
          <a:lstStyle/>
          <a:p>
            <a:r>
              <a:rPr lang="en-US" sz="2000" dirty="0" smtClean="0">
                <a:cs typeface="Times New Roman" pitchFamily="18" charset="0"/>
              </a:rPr>
              <a:t>The urinalysis screening is one of most economical methods available to test people for urinary tract infection.</a:t>
            </a:r>
          </a:p>
          <a:p>
            <a:r>
              <a:rPr lang="en-US" sz="2000" dirty="0" smtClean="0"/>
              <a:t>Obtaining an urinalysis test on each individuals that come through the door of the hospital which is the most important. </a:t>
            </a:r>
          </a:p>
          <a:p>
            <a:r>
              <a:rPr lang="en-US" sz="2000" dirty="0" smtClean="0"/>
              <a:t>It is important to prove that the patient is free of any kind of bacterial infection a pond arrival to the hospital. </a:t>
            </a:r>
            <a:endParaRPr lang="en-US" sz="2000" dirty="0">
              <a:cs typeface="Times New Roman" pitchFamily="18" charset="0"/>
            </a:endParaRPr>
          </a:p>
        </p:txBody>
      </p:sp>
      <p:sp>
        <p:nvSpPr>
          <p:cNvPr id="6" name="Content Placeholder 5"/>
          <p:cNvSpPr>
            <a:spLocks noGrp="1"/>
          </p:cNvSpPr>
          <p:nvPr>
            <p:ph sz="quarter" idx="4"/>
          </p:nvPr>
        </p:nvSpPr>
        <p:spPr>
          <a:xfrm>
            <a:off x="4645025" y="2362200"/>
            <a:ext cx="4041775" cy="4343400"/>
          </a:xfrm>
        </p:spPr>
        <p:txBody>
          <a:bodyPr>
            <a:normAutofit/>
          </a:bodyPr>
          <a:lstStyle/>
          <a:p>
            <a:r>
              <a:rPr lang="en-US" sz="2000" dirty="0" smtClean="0"/>
              <a:t>The cost of diagnosing one urinary tract infection ahead of time could save money versus having to absorb major dollars incurred after the fact.  To make matters worse reimbursements from the insurance companies could also be forfeited.</a:t>
            </a:r>
            <a:endParaRPr lang="en-US" sz="2000" dirty="0"/>
          </a:p>
        </p:txBody>
      </p:sp>
      <p:pic>
        <p:nvPicPr>
          <p:cNvPr id="17410" name="Picture 2" descr="http://cdn7.fotosearch.com/bthumb/CSP/CSP767/k7673693.jpg"/>
          <p:cNvPicPr>
            <a:picLocks noChangeAspect="1" noChangeArrowheads="1"/>
          </p:cNvPicPr>
          <p:nvPr/>
        </p:nvPicPr>
        <p:blipFill>
          <a:blip r:embed="rId2" cstate="print"/>
          <a:srcRect/>
          <a:stretch>
            <a:fillRect/>
          </a:stretch>
        </p:blipFill>
        <p:spPr bwMode="auto">
          <a:xfrm>
            <a:off x="6629400" y="4876800"/>
            <a:ext cx="2133600" cy="1828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314448"/>
          </a:xfrm>
        </p:spPr>
        <p:txBody>
          <a:bodyPr/>
          <a:lstStyle/>
          <a:p>
            <a:pPr algn="ctr"/>
            <a:r>
              <a:rPr lang="en-US" sz="3600" dirty="0" smtClean="0">
                <a:latin typeface="Showcard Gothic" pitchFamily="82" charset="0"/>
              </a:rPr>
              <a:t>Disadvantage  In   Obtaining  an urinalysis test !</a:t>
            </a:r>
            <a:endParaRPr lang="en-US" sz="3600" dirty="0">
              <a:latin typeface="Showcard Gothic" pitchFamily="82" charset="0"/>
            </a:endParaRPr>
          </a:p>
        </p:txBody>
      </p:sp>
      <p:sp>
        <p:nvSpPr>
          <p:cNvPr id="3" name="Text Placeholder 2"/>
          <p:cNvSpPr>
            <a:spLocks noGrp="1"/>
          </p:cNvSpPr>
          <p:nvPr>
            <p:ph type="body" idx="2"/>
          </p:nvPr>
        </p:nvSpPr>
        <p:spPr>
          <a:xfrm>
            <a:off x="457200" y="2057400"/>
            <a:ext cx="2971800" cy="4419600"/>
          </a:xfrm>
        </p:spPr>
        <p:txBody>
          <a:bodyPr>
            <a:normAutofit/>
          </a:bodyPr>
          <a:lstStyle/>
          <a:p>
            <a:pPr marL="169863" indent="-169863">
              <a:buFont typeface="Wingdings" pitchFamily="2" charset="2"/>
              <a:buChar char="q"/>
            </a:pPr>
            <a:r>
              <a:rPr lang="en-US" sz="1800" dirty="0" smtClean="0"/>
              <a:t>The specimen collection process is a debate and is one of the major disadvantages of urine culture testing.  </a:t>
            </a:r>
          </a:p>
          <a:p>
            <a:pPr marL="169863" indent="-169863">
              <a:buFont typeface="Wingdings" pitchFamily="2" charset="2"/>
              <a:buChar char="q"/>
            </a:pPr>
            <a:r>
              <a:rPr lang="en-US" sz="1800" dirty="0" smtClean="0"/>
              <a:t>Another disadvantage could be that the patient thinks they will be held responsible for the cost of this procedure. </a:t>
            </a:r>
          </a:p>
          <a:p>
            <a:pPr marL="169863" indent="-169863">
              <a:buFont typeface="Wingdings" pitchFamily="2" charset="2"/>
              <a:buChar char="q"/>
            </a:pPr>
            <a:r>
              <a:rPr lang="en-US" sz="1800" dirty="0" smtClean="0"/>
              <a:t>The information may not be very accurate as the test is time-sensitive and this can be considered a disadvantage.</a:t>
            </a:r>
            <a:endParaRPr lang="en-US" sz="1800" dirty="0"/>
          </a:p>
        </p:txBody>
      </p:sp>
      <p:sp>
        <p:nvSpPr>
          <p:cNvPr id="4" name="Content Placeholder 3"/>
          <p:cNvSpPr>
            <a:spLocks noGrp="1"/>
          </p:cNvSpPr>
          <p:nvPr>
            <p:ph sz="half" idx="1"/>
          </p:nvPr>
        </p:nvSpPr>
        <p:spPr>
          <a:xfrm>
            <a:off x="3733800" y="2057400"/>
            <a:ext cx="5111750" cy="4191000"/>
          </a:xfrm>
        </p:spPr>
        <p:txBody>
          <a:bodyPr>
            <a:normAutofit/>
          </a:bodyPr>
          <a:lstStyle/>
          <a:p>
            <a:r>
              <a:rPr lang="en-US" sz="2000" dirty="0" smtClean="0"/>
              <a:t>If the hospital is going to be taken account for their actions and be held accountable for infections, you and I need to start screening everyone that comes through the doors of the hospital !</a:t>
            </a:r>
            <a:endParaRPr lang="en-US" sz="2000" dirty="0"/>
          </a:p>
        </p:txBody>
      </p:sp>
      <p:pic>
        <p:nvPicPr>
          <p:cNvPr id="18438" name="Picture 6" descr="http://cdn7.fotosearch.com/bthumb/CSP/CSP990/k10667723.jpg"/>
          <p:cNvPicPr>
            <a:picLocks noChangeAspect="1" noChangeArrowheads="1"/>
          </p:cNvPicPr>
          <p:nvPr/>
        </p:nvPicPr>
        <p:blipFill>
          <a:blip r:embed="rId2" cstate="print"/>
          <a:srcRect/>
          <a:stretch>
            <a:fillRect/>
          </a:stretch>
        </p:blipFill>
        <p:spPr bwMode="auto">
          <a:xfrm>
            <a:off x="3962400" y="3733800"/>
            <a:ext cx="4876800" cy="2743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305800" cy="2286000"/>
          </a:xfrm>
        </p:spPr>
        <p:txBody>
          <a:bodyPr>
            <a:noAutofit/>
          </a:bodyPr>
          <a:lstStyle/>
          <a:p>
            <a:pPr algn="ctr"/>
            <a:r>
              <a:rPr lang="en-US" sz="4800" dirty="0" smtClean="0">
                <a:latin typeface="Showcard Gothic" pitchFamily="82" charset="0"/>
              </a:rPr>
              <a:t>Implementation Of This Project</a:t>
            </a:r>
            <a:br>
              <a:rPr lang="en-US" sz="4800" dirty="0" smtClean="0">
                <a:latin typeface="Showcard Gothic" pitchFamily="82" charset="0"/>
              </a:rPr>
            </a:br>
            <a:endParaRPr lang="en-US" sz="4800" dirty="0">
              <a:latin typeface="Showcard Gothic" pitchFamily="82" charset="0"/>
            </a:endParaRPr>
          </a:p>
        </p:txBody>
      </p:sp>
      <p:sp>
        <p:nvSpPr>
          <p:cNvPr id="3" name="TextBox 2"/>
          <p:cNvSpPr txBox="1"/>
          <p:nvPr/>
        </p:nvSpPr>
        <p:spPr>
          <a:xfrm>
            <a:off x="304800" y="2438400"/>
            <a:ext cx="6629400" cy="3785652"/>
          </a:xfrm>
          <a:prstGeom prst="rect">
            <a:avLst/>
          </a:prstGeom>
          <a:noFill/>
        </p:spPr>
        <p:txBody>
          <a:bodyPr wrap="square" rtlCol="0">
            <a:spAutoFit/>
          </a:bodyPr>
          <a:lstStyle/>
          <a:p>
            <a:pPr marL="115888" indent="-115888">
              <a:buFont typeface="Wingdings" pitchFamily="2" charset="2"/>
              <a:buChar char="§"/>
            </a:pPr>
            <a:r>
              <a:rPr lang="en-US" sz="2000" dirty="0"/>
              <a:t>The first thing that needs to be implemented within the facility would be to educate the staff members on what to look for with </a:t>
            </a:r>
            <a:r>
              <a:rPr lang="en-US" sz="2000" dirty="0" smtClean="0"/>
              <a:t>patient </a:t>
            </a:r>
            <a:r>
              <a:rPr lang="en-US" sz="2000" dirty="0"/>
              <a:t>that have symptoms of a urinary tract infection, such as abdominal pain, back pain, frequent or painful urination, as part of a pregnancy </a:t>
            </a:r>
            <a:r>
              <a:rPr lang="en-US" sz="2000" dirty="0" smtClean="0"/>
              <a:t>check-up</a:t>
            </a:r>
            <a:r>
              <a:rPr lang="en-US" sz="2000" dirty="0"/>
              <a:t>, a hospital admission, or a pre-surgical </a:t>
            </a:r>
            <a:r>
              <a:rPr lang="en-US" sz="2000" dirty="0" smtClean="0"/>
              <a:t>work-up.</a:t>
            </a:r>
          </a:p>
          <a:p>
            <a:pPr marL="115888" indent="-115888">
              <a:buFont typeface="Wingdings" pitchFamily="2" charset="2"/>
              <a:buChar char="§"/>
            </a:pPr>
            <a:r>
              <a:rPr lang="en-US" sz="2000" dirty="0" smtClean="0"/>
              <a:t>The </a:t>
            </a:r>
            <a:r>
              <a:rPr lang="en-US" sz="2000" dirty="0"/>
              <a:t>second concern would be you need to discuss the importance </a:t>
            </a:r>
            <a:r>
              <a:rPr lang="en-US" sz="2000" dirty="0" smtClean="0"/>
              <a:t>of </a:t>
            </a:r>
            <a:r>
              <a:rPr lang="en-US" sz="2000" dirty="0"/>
              <a:t>the urinalysis culture test that detects and identifies bacteria and yeast in the urine</a:t>
            </a:r>
            <a:r>
              <a:rPr lang="en-US" sz="2000" dirty="0" smtClean="0"/>
              <a:t>.</a:t>
            </a:r>
          </a:p>
          <a:p>
            <a:pPr marL="115888" indent="-115888">
              <a:buFont typeface="Wingdings" pitchFamily="2" charset="2"/>
              <a:buChar char="§"/>
            </a:pPr>
            <a:r>
              <a:rPr lang="en-US" sz="2000" dirty="0" smtClean="0"/>
              <a:t> </a:t>
            </a:r>
            <a:r>
              <a:rPr lang="en-US" sz="2000" dirty="0"/>
              <a:t>Third, the importance in the hospital not getting trapped for something that the facility or nursing staff had nothing to do with. </a:t>
            </a:r>
          </a:p>
        </p:txBody>
      </p:sp>
      <p:pic>
        <p:nvPicPr>
          <p:cNvPr id="19462" name="Picture 6" descr="http://cdn5.fotosearch.com/bthumb/CSP/CSP603/k6039240.jpg"/>
          <p:cNvPicPr>
            <a:picLocks noChangeAspect="1" noChangeArrowheads="1"/>
          </p:cNvPicPr>
          <p:nvPr/>
        </p:nvPicPr>
        <p:blipFill>
          <a:blip r:embed="rId2" cstate="print"/>
          <a:srcRect/>
          <a:stretch>
            <a:fillRect/>
          </a:stretch>
        </p:blipFill>
        <p:spPr bwMode="auto">
          <a:xfrm>
            <a:off x="6858000" y="2971800"/>
            <a:ext cx="2133600" cy="3581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458200" cy="990600"/>
          </a:xfrm>
        </p:spPr>
        <p:txBody>
          <a:bodyPr/>
          <a:lstStyle/>
          <a:p>
            <a:pPr algn="ctr"/>
            <a:r>
              <a:rPr lang="en-US" b="1" dirty="0" smtClean="0">
                <a:solidFill>
                  <a:schemeClr val="accent1">
                    <a:lumMod val="75000"/>
                  </a:schemeClr>
                </a:solidFill>
                <a:latin typeface="Showcard Gothic" pitchFamily="82" charset="0"/>
              </a:rPr>
              <a:t>Stakeholders  Involved</a:t>
            </a:r>
            <a:endParaRPr lang="en-US" dirty="0">
              <a:solidFill>
                <a:schemeClr val="accent1">
                  <a:lumMod val="75000"/>
                </a:schemeClr>
              </a:solidFill>
              <a:latin typeface="Showcard Gothic" pitchFamily="82" charset="0"/>
            </a:endParaRPr>
          </a:p>
        </p:txBody>
      </p:sp>
      <p:sp>
        <p:nvSpPr>
          <p:cNvPr id="3" name="Content Placeholder 2"/>
          <p:cNvSpPr>
            <a:spLocks noGrp="1"/>
          </p:cNvSpPr>
          <p:nvPr>
            <p:ph sz="half" idx="1"/>
          </p:nvPr>
        </p:nvSpPr>
        <p:spPr>
          <a:xfrm>
            <a:off x="152400" y="2133600"/>
            <a:ext cx="4343400" cy="4191000"/>
          </a:xfrm>
        </p:spPr>
        <p:txBody>
          <a:bodyPr>
            <a:noAutofit/>
          </a:bodyPr>
          <a:lstStyle/>
          <a:p>
            <a:r>
              <a:rPr lang="en-US" sz="2800" dirty="0" smtClean="0"/>
              <a:t>Cardiovascular Manager- Bridgett Santos BSRN</a:t>
            </a:r>
          </a:p>
          <a:p>
            <a:r>
              <a:rPr lang="en-US" sz="2800" dirty="0" smtClean="0"/>
              <a:t>Catheterization Lab Manager- Toni Leslie RN</a:t>
            </a:r>
          </a:p>
          <a:p>
            <a:r>
              <a:rPr lang="en-US" sz="2800" dirty="0" smtClean="0"/>
              <a:t>Patient Safety Officer- Carol Bell BSRN</a:t>
            </a:r>
          </a:p>
          <a:p>
            <a:r>
              <a:rPr lang="en-US" sz="2800" dirty="0" smtClean="0"/>
              <a:t>Research Coordinator- Rhonda Dickinson BSRN </a:t>
            </a:r>
            <a:endParaRPr lang="en-US" sz="2800" dirty="0"/>
          </a:p>
        </p:txBody>
      </p:sp>
      <p:sp>
        <p:nvSpPr>
          <p:cNvPr id="4" name="Content Placeholder 3"/>
          <p:cNvSpPr>
            <a:spLocks noGrp="1"/>
          </p:cNvSpPr>
          <p:nvPr>
            <p:ph sz="half" idx="2"/>
          </p:nvPr>
        </p:nvSpPr>
        <p:spPr>
          <a:xfrm>
            <a:off x="5334000" y="2895599"/>
            <a:ext cx="2971800" cy="2971801"/>
          </a:xfrm>
        </p:spPr>
        <p:txBody>
          <a:bodyPr>
            <a:normAutofit/>
          </a:bodyPr>
          <a:lstStyle/>
          <a:p>
            <a:endParaRPr lang="en-US" dirty="0"/>
          </a:p>
        </p:txBody>
      </p:sp>
      <p:pic>
        <p:nvPicPr>
          <p:cNvPr id="20484" name="Picture 4" descr="http://cdn7.fotosearch.com/bthumb/CSP/CSP844/k8446053.jpg"/>
          <p:cNvPicPr>
            <a:picLocks noChangeAspect="1" noChangeArrowheads="1"/>
          </p:cNvPicPr>
          <p:nvPr/>
        </p:nvPicPr>
        <p:blipFill>
          <a:blip r:embed="rId2" cstate="print"/>
          <a:srcRect/>
          <a:stretch>
            <a:fillRect/>
          </a:stretch>
        </p:blipFill>
        <p:spPr bwMode="auto">
          <a:xfrm>
            <a:off x="4572000" y="2133600"/>
            <a:ext cx="4267200" cy="4191000"/>
          </a:xfrm>
          <a:prstGeom prst="rect">
            <a:avLst/>
          </a:prstGeom>
          <a:noFill/>
        </p:spPr>
      </p:pic>
      <p:sp>
        <p:nvSpPr>
          <p:cNvPr id="6" name="Rectangle 5"/>
          <p:cNvSpPr/>
          <p:nvPr/>
        </p:nvSpPr>
        <p:spPr>
          <a:xfrm>
            <a:off x="5486400" y="1828800"/>
            <a:ext cx="2743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Team </a:t>
            </a:r>
            <a:r>
              <a:rPr lang="en-US" sz="2800" dirty="0" smtClean="0"/>
              <a:t>Urinalysis </a:t>
            </a:r>
            <a:endParaRPr lang="en-US" sz="2800" dirty="0"/>
          </a:p>
        </p:txBody>
      </p:sp>
      <p:sp>
        <p:nvSpPr>
          <p:cNvPr id="7" name="Down Arrow 6"/>
          <p:cNvSpPr/>
          <p:nvPr/>
        </p:nvSpPr>
        <p:spPr>
          <a:xfrm>
            <a:off x="6477000" y="2438400"/>
            <a:ext cx="3810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0"/>
            <a:ext cx="6019800" cy="990600"/>
          </a:xfrm>
        </p:spPr>
        <p:txBody>
          <a:bodyPr>
            <a:noAutofit/>
          </a:bodyPr>
          <a:lstStyle/>
          <a:p>
            <a:pPr algn="ctr"/>
            <a:r>
              <a:rPr lang="en-US" sz="6600" b="0" dirty="0" smtClean="0">
                <a:latin typeface="Showcard Gothic" pitchFamily="82" charset="0"/>
              </a:rPr>
              <a:t>Resistors</a:t>
            </a:r>
            <a:endParaRPr lang="en-US" sz="6600" b="0" dirty="0">
              <a:latin typeface="Showcard Gothic" pitchFamily="82" charset="0"/>
            </a:endParaRPr>
          </a:p>
        </p:txBody>
      </p:sp>
      <p:sp>
        <p:nvSpPr>
          <p:cNvPr id="3" name="Text Placeholder 2"/>
          <p:cNvSpPr>
            <a:spLocks noGrp="1"/>
          </p:cNvSpPr>
          <p:nvPr>
            <p:ph type="body" sz="half" idx="2"/>
          </p:nvPr>
        </p:nvSpPr>
        <p:spPr>
          <a:xfrm>
            <a:off x="152400" y="457200"/>
            <a:ext cx="2743200" cy="4800600"/>
          </a:xfrm>
        </p:spPr>
        <p:txBody>
          <a:bodyPr>
            <a:normAutofit fontScale="92500" lnSpcReduction="20000"/>
          </a:bodyPr>
          <a:lstStyle/>
          <a:p>
            <a:pPr marL="233363" indent="-233363">
              <a:buFont typeface="Wingdings" pitchFamily="2" charset="2"/>
              <a:buChar char="q"/>
            </a:pPr>
            <a:r>
              <a:rPr lang="en-US" sz="2200" dirty="0" smtClean="0"/>
              <a:t>The </a:t>
            </a:r>
            <a:r>
              <a:rPr lang="en-US" sz="2200" dirty="0" smtClean="0"/>
              <a:t>staff within this particular facility that have been talked to are on board with the change because they know it will help the hospital. </a:t>
            </a:r>
            <a:endParaRPr lang="en-US" sz="2200" dirty="0" smtClean="0"/>
          </a:p>
          <a:p>
            <a:pPr marL="233363" indent="-233363">
              <a:buFont typeface="Wingdings" pitchFamily="2" charset="2"/>
              <a:buChar char="q"/>
            </a:pPr>
            <a:r>
              <a:rPr lang="en-US" sz="2200" dirty="0" smtClean="0"/>
              <a:t>As </a:t>
            </a:r>
            <a:r>
              <a:rPr lang="en-US" sz="2200" dirty="0" smtClean="0"/>
              <a:t>agents of change, we are held responsible by our employees and the other major stakeholders in our healthcare institute to undertake these changes in as thoughtful and integrated way as possible. </a:t>
            </a:r>
            <a:endParaRPr lang="en-US" sz="2200" dirty="0">
              <a:solidFill>
                <a:schemeClr val="bg2">
                  <a:lumMod val="25000"/>
                </a:schemeClr>
              </a:solidFill>
            </a:endParaRPr>
          </a:p>
        </p:txBody>
      </p:sp>
      <p:pic>
        <p:nvPicPr>
          <p:cNvPr id="1026" name="Picture 2" descr="Stock Photo - health care reform. &#10;fotosearch - search &#10;stock photos, &#10;pictures, wall &#10;murals, images, &#10;and photo clipart"/>
          <p:cNvPicPr>
            <a:picLocks noChangeAspect="1" noChangeArrowheads="1"/>
          </p:cNvPicPr>
          <p:nvPr/>
        </p:nvPicPr>
        <p:blipFill>
          <a:blip r:embed="rId2" cstate="print"/>
          <a:srcRect/>
          <a:stretch>
            <a:fillRect/>
          </a:stretch>
        </p:blipFill>
        <p:spPr bwMode="auto">
          <a:xfrm>
            <a:off x="3276600" y="1143000"/>
            <a:ext cx="5181600" cy="3886200"/>
          </a:xfrm>
          <a:prstGeom prst="rect">
            <a:avLst/>
          </a:prstGeom>
          <a:noFill/>
        </p:spPr>
      </p:pic>
      <p:sp>
        <p:nvSpPr>
          <p:cNvPr id="5" name="Rectangle 4"/>
          <p:cNvSpPr/>
          <p:nvPr/>
        </p:nvSpPr>
        <p:spPr>
          <a:xfrm>
            <a:off x="4419600" y="4495800"/>
            <a:ext cx="3048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Making The Change Without Resistance  </a:t>
            </a:r>
            <a:endParaRPr lang="en-US" sz="24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1538</TotalTime>
  <Words>937</Words>
  <Application>Microsoft Office PowerPoint</Application>
  <PresentationFormat>On-screen Show (4:3)</PresentationFormat>
  <Paragraphs>74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The Institutional Assessment For Change In A Policy/Procedure   </vt:lpstr>
      <vt:lpstr>Description</vt:lpstr>
      <vt:lpstr>Assessment  Needs </vt:lpstr>
      <vt:lpstr>The procedure that is being carried out at this time is a urinalysis that is only being taken from a transfer patient that comes from another hospital with a foley catheter or a nursing home.    This particular policy needs to be changed ! </vt:lpstr>
      <vt:lpstr>Importance Of The Urinalysis Test!</vt:lpstr>
      <vt:lpstr>Disadvantage  In   Obtaining  an urinalysis test !</vt:lpstr>
      <vt:lpstr>Implementation Of This Project </vt:lpstr>
      <vt:lpstr>Stakeholders  Involved</vt:lpstr>
      <vt:lpstr>Resistors</vt:lpstr>
      <vt:lpstr>Drivers Of The Project!</vt:lpstr>
      <vt:lpstr>Evaluation ! </vt:lpstr>
      <vt:lpstr>Conclusion ! </vt:lpstr>
      <vt:lpstr>Questions ??</vt:lpstr>
      <vt:lpstr>Slide 14</vt:lpstr>
      <vt:lpstr>Slide 15</vt:lpstr>
    </vt:vector>
  </TitlesOfParts>
  <Company>US Probation Office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Institutional Assessment For Change In A Policy/Procedure</dc:title>
  <dc:creator>Nicole Thomas</dc:creator>
  <cp:lastModifiedBy>Nicole Thomas</cp:lastModifiedBy>
  <cp:revision>158</cp:revision>
  <dcterms:created xsi:type="dcterms:W3CDTF">2012-11-12T16:38:53Z</dcterms:created>
  <dcterms:modified xsi:type="dcterms:W3CDTF">2012-11-13T18:18:05Z</dcterms:modified>
</cp:coreProperties>
</file>